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c738509526a40f1" /><Relationship Type="http://schemas.openxmlformats.org/officeDocument/2006/relationships/extended-properties" Target="/docProps/app.xml" Id="R84d9eaeeff594e7b" /><Relationship Type="http://schemas.openxmlformats.org/officeDocument/2006/relationships/officeDocument" Target="/ppt/presentation.xml" Id="R9acf9517aae64e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39261f21d54aa2"/>
  </p:sldMasterIdLst>
  <p:notesMasterIdLst>
    <p:notesMasterId xmlns:r="http://schemas.openxmlformats.org/officeDocument/2006/relationships" r:id="R31ae382899a6417d"/>
  </p:notesMasterIdLst>
  <p:sldIdLst>
    <p:sldId xmlns:r="http://schemas.openxmlformats.org/officeDocument/2006/relationships" id="256" r:id="Rb34d055dd39f452f"/>
    <p:sldId xmlns:r="http://schemas.openxmlformats.org/officeDocument/2006/relationships" id="257" r:id="R4a654731557e42ad"/>
    <p:sldId xmlns:r="http://schemas.openxmlformats.org/officeDocument/2006/relationships" id="258" r:id="R4bb56407ebc24a24"/>
    <p:sldId xmlns:r="http://schemas.openxmlformats.org/officeDocument/2006/relationships" id="259" r:id="Rb32ccb31a3dd4aba"/>
    <p:sldId xmlns:r="http://schemas.openxmlformats.org/officeDocument/2006/relationships" id="260" r:id="Rfbba2131ef1a49f9"/>
    <p:sldId xmlns:r="http://schemas.openxmlformats.org/officeDocument/2006/relationships" id="261" r:id="R0399c0db916942cb"/>
    <p:sldId xmlns:r="http://schemas.openxmlformats.org/officeDocument/2006/relationships" id="262" r:id="R7340d677dbfc4b36"/>
    <p:sldId xmlns:r="http://schemas.openxmlformats.org/officeDocument/2006/relationships" id="263" r:id="Re1a73348101e4ba1"/>
    <p:sldId xmlns:r="http://schemas.openxmlformats.org/officeDocument/2006/relationships" id="264" r:id="R0a0b16d8579f448d"/>
    <p:sldId xmlns:r="http://schemas.openxmlformats.org/officeDocument/2006/relationships" id="265" r:id="R2d1e6531c9134322"/>
    <p:sldId xmlns:r="http://schemas.openxmlformats.org/officeDocument/2006/relationships" id="266" r:id="R7c460d4d28744349"/>
    <p:sldId xmlns:r="http://schemas.openxmlformats.org/officeDocument/2006/relationships" id="267" r:id="R7efe5ba93c91449f"/>
    <p:sldId xmlns:r="http://schemas.openxmlformats.org/officeDocument/2006/relationships" id="268" r:id="Rb0665104f5c0408b"/>
    <p:sldId xmlns:r="http://schemas.openxmlformats.org/officeDocument/2006/relationships" id="269" r:id="R4249571db09d4521"/>
    <p:sldId xmlns:r="http://schemas.openxmlformats.org/officeDocument/2006/relationships" id="270" r:id="R545db5955a954d04"/>
    <p:sldId xmlns:r="http://schemas.openxmlformats.org/officeDocument/2006/relationships" id="271" r:id="Rf55d286359884e37"/>
    <p:sldId xmlns:r="http://schemas.openxmlformats.org/officeDocument/2006/relationships" id="272" r:id="R9b13d5010af34f46"/>
    <p:sldId xmlns:r="http://schemas.openxmlformats.org/officeDocument/2006/relationships" id="273" r:id="Ra6fbe034621c49fe"/>
    <p:sldId xmlns:r="http://schemas.openxmlformats.org/officeDocument/2006/relationships" id="274" r:id="Rf89bb65819e443d5"/>
    <p:sldId xmlns:r="http://schemas.openxmlformats.org/officeDocument/2006/relationships" id="275" r:id="R54240e14f94c4999"/>
    <p:sldId xmlns:r="http://schemas.openxmlformats.org/officeDocument/2006/relationships" id="276" r:id="R7bf7c63d3af54ecd"/>
    <p:sldId xmlns:r="http://schemas.openxmlformats.org/officeDocument/2006/relationships" id="277" r:id="Re753f68966764521"/>
    <p:sldId xmlns:r="http://schemas.openxmlformats.org/officeDocument/2006/relationships" id="278" r:id="R8de43ad2dc3c4f61"/>
    <p:sldId xmlns:r="http://schemas.openxmlformats.org/officeDocument/2006/relationships" id="279" r:id="R852c33d617fe4a88"/>
    <p:sldId xmlns:r="http://schemas.openxmlformats.org/officeDocument/2006/relationships" id="280" r:id="R506458aa1b9246f5"/>
    <p:sldId xmlns:r="http://schemas.openxmlformats.org/officeDocument/2006/relationships" id="281" r:id="Ra7f3e1c66c5b413c"/>
    <p:sldId xmlns:r="http://schemas.openxmlformats.org/officeDocument/2006/relationships" id="282" r:id="R1c3c4185a6664e52"/>
    <p:sldId xmlns:r="http://schemas.openxmlformats.org/officeDocument/2006/relationships" id="283" r:id="Rd422da0f5def4c3d"/>
    <p:sldId xmlns:r="http://schemas.openxmlformats.org/officeDocument/2006/relationships" id="284" r:id="R1e6061056fa243ef"/>
    <p:sldId xmlns:r="http://schemas.openxmlformats.org/officeDocument/2006/relationships" id="285" r:id="R6f61d43726f24c04"/>
    <p:sldId xmlns:r="http://schemas.openxmlformats.org/officeDocument/2006/relationships" id="286" r:id="R3342ee19f8e5494d"/>
    <p:sldId xmlns:r="http://schemas.openxmlformats.org/officeDocument/2006/relationships" id="287" r:id="Rc159e511184b4697"/>
    <p:sldId xmlns:r="http://schemas.openxmlformats.org/officeDocument/2006/relationships" id="288" r:id="R9df615cd4d1c49fe"/>
    <p:sldId xmlns:r="http://schemas.openxmlformats.org/officeDocument/2006/relationships" id="289" r:id="Re60edf270f954f9d"/>
    <p:sldId xmlns:r="http://schemas.openxmlformats.org/officeDocument/2006/relationships" id="290" r:id="R853cfa4650ce4b49"/>
    <p:sldId xmlns:r="http://schemas.openxmlformats.org/officeDocument/2006/relationships" id="291" r:id="Ref6d686ae78649d3"/>
    <p:sldId xmlns:r="http://schemas.openxmlformats.org/officeDocument/2006/relationships" id="292" r:id="Reecf9bcd0552469f"/>
    <p:sldId xmlns:r="http://schemas.openxmlformats.org/officeDocument/2006/relationships" id="293" r:id="Rd5977f80f2dc4d3e"/>
    <p:sldId xmlns:r="http://schemas.openxmlformats.org/officeDocument/2006/relationships" id="294" r:id="R21ec94051ae1428c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3fd689c8f3848ab" /><Relationship Type="http://schemas.openxmlformats.org/officeDocument/2006/relationships/slideMaster" Target="/ppt/slideMasters/slideMaster1.xml" Id="R3a39261f21d54aa2" /><Relationship Type="http://schemas.openxmlformats.org/officeDocument/2006/relationships/notesMaster" Target="/ppt/notesMasters/notesMaster1.xml" Id="R31ae382899a6417d" /><Relationship Type="http://schemas.openxmlformats.org/officeDocument/2006/relationships/presProps" Target="/ppt/presProps.xml" Id="Rd74cd12fd6ea4fcd" /><Relationship Type="http://schemas.openxmlformats.org/officeDocument/2006/relationships/tableStyles" Target="/ppt/tableStyles.xml" Id="Rf20f5470e1044b66" /><Relationship Type="http://schemas.openxmlformats.org/officeDocument/2006/relationships/slide" Target="/ppt/slides/slide1.xml" Id="Rb34d055dd39f452f" /><Relationship Type="http://schemas.openxmlformats.org/officeDocument/2006/relationships/slide" Target="/ppt/slides/slide2.xml" Id="R4a654731557e42ad" /><Relationship Type="http://schemas.openxmlformats.org/officeDocument/2006/relationships/slide" Target="/ppt/slides/slide3.xml" Id="R4bb56407ebc24a24" /><Relationship Type="http://schemas.openxmlformats.org/officeDocument/2006/relationships/slide" Target="/ppt/slides/slide4.xml" Id="Rb32ccb31a3dd4aba" /><Relationship Type="http://schemas.openxmlformats.org/officeDocument/2006/relationships/slide" Target="/ppt/slides/slide5.xml" Id="Rfbba2131ef1a49f9" /><Relationship Type="http://schemas.openxmlformats.org/officeDocument/2006/relationships/slide" Target="/ppt/slides/slide6.xml" Id="R0399c0db916942cb" /><Relationship Type="http://schemas.openxmlformats.org/officeDocument/2006/relationships/slide" Target="/ppt/slides/slide7.xml" Id="R7340d677dbfc4b36" /><Relationship Type="http://schemas.openxmlformats.org/officeDocument/2006/relationships/slide" Target="/ppt/slides/slide8.xml" Id="Re1a73348101e4ba1" /><Relationship Type="http://schemas.openxmlformats.org/officeDocument/2006/relationships/slide" Target="/ppt/slides/slide9.xml" Id="R0a0b16d8579f448d" /><Relationship Type="http://schemas.openxmlformats.org/officeDocument/2006/relationships/slide" Target="/ppt/slides/slide10.xml" Id="R2d1e6531c9134322" /><Relationship Type="http://schemas.openxmlformats.org/officeDocument/2006/relationships/slide" Target="/ppt/slides/slide11.xml" Id="R7c460d4d28744349" /><Relationship Type="http://schemas.openxmlformats.org/officeDocument/2006/relationships/slide" Target="/ppt/slides/slide12.xml" Id="R7efe5ba93c91449f" /><Relationship Type="http://schemas.openxmlformats.org/officeDocument/2006/relationships/slide" Target="/ppt/slides/slide13.xml" Id="Rb0665104f5c0408b" /><Relationship Type="http://schemas.openxmlformats.org/officeDocument/2006/relationships/slide" Target="/ppt/slides/slide14.xml" Id="R4249571db09d4521" /><Relationship Type="http://schemas.openxmlformats.org/officeDocument/2006/relationships/slide" Target="/ppt/slides/slide15.xml" Id="R545db5955a954d04" /><Relationship Type="http://schemas.openxmlformats.org/officeDocument/2006/relationships/slide" Target="/ppt/slides/slide16.xml" Id="Rf55d286359884e37" /><Relationship Type="http://schemas.openxmlformats.org/officeDocument/2006/relationships/slide" Target="/ppt/slides/slide17.xml" Id="R9b13d5010af34f46" /><Relationship Type="http://schemas.openxmlformats.org/officeDocument/2006/relationships/slide" Target="/ppt/slides/slide18.xml" Id="Ra6fbe034621c49fe" /><Relationship Type="http://schemas.openxmlformats.org/officeDocument/2006/relationships/slide" Target="/ppt/slides/slide19.xml" Id="Rf89bb65819e443d5" /><Relationship Type="http://schemas.openxmlformats.org/officeDocument/2006/relationships/slide" Target="/ppt/slides/slide20.xml" Id="R54240e14f94c4999" /><Relationship Type="http://schemas.openxmlformats.org/officeDocument/2006/relationships/slide" Target="/ppt/slides/slide21.xml" Id="R7bf7c63d3af54ecd" /><Relationship Type="http://schemas.openxmlformats.org/officeDocument/2006/relationships/slide" Target="/ppt/slides/slide22.xml" Id="Re753f68966764521" /><Relationship Type="http://schemas.openxmlformats.org/officeDocument/2006/relationships/slide" Target="/ppt/slides/slide23.xml" Id="R8de43ad2dc3c4f61" /><Relationship Type="http://schemas.openxmlformats.org/officeDocument/2006/relationships/slide" Target="/ppt/slides/slide24.xml" Id="R852c33d617fe4a88" /><Relationship Type="http://schemas.openxmlformats.org/officeDocument/2006/relationships/slide" Target="/ppt/slides/slide25.xml" Id="R506458aa1b9246f5" /><Relationship Type="http://schemas.openxmlformats.org/officeDocument/2006/relationships/slide" Target="/ppt/slides/slide26.xml" Id="Ra7f3e1c66c5b413c" /><Relationship Type="http://schemas.openxmlformats.org/officeDocument/2006/relationships/slide" Target="/ppt/slides/slide27.xml" Id="R1c3c4185a6664e52" /><Relationship Type="http://schemas.openxmlformats.org/officeDocument/2006/relationships/slide" Target="/ppt/slides/slide28.xml" Id="Rd422da0f5def4c3d" /><Relationship Type="http://schemas.openxmlformats.org/officeDocument/2006/relationships/slide" Target="/ppt/slides/slide29.xml" Id="R1e6061056fa243ef" /><Relationship Type="http://schemas.openxmlformats.org/officeDocument/2006/relationships/slide" Target="/ppt/slides/slide30.xml" Id="R6f61d43726f24c04" /><Relationship Type="http://schemas.openxmlformats.org/officeDocument/2006/relationships/slide" Target="/ppt/slides/slide31.xml" Id="R3342ee19f8e5494d" /><Relationship Type="http://schemas.openxmlformats.org/officeDocument/2006/relationships/slide" Target="/ppt/slides/slide32.xml" Id="Rc159e511184b4697" /><Relationship Type="http://schemas.openxmlformats.org/officeDocument/2006/relationships/slide" Target="/ppt/slides/slide33.xml" Id="R9df615cd4d1c49fe" /><Relationship Type="http://schemas.openxmlformats.org/officeDocument/2006/relationships/slide" Target="/ppt/slides/slide34.xml" Id="Re60edf270f954f9d" /><Relationship Type="http://schemas.openxmlformats.org/officeDocument/2006/relationships/slide" Target="/ppt/slides/slide35.xml" Id="R853cfa4650ce4b49" /><Relationship Type="http://schemas.openxmlformats.org/officeDocument/2006/relationships/slide" Target="/ppt/slides/slide36.xml" Id="Ref6d686ae78649d3" /><Relationship Type="http://schemas.openxmlformats.org/officeDocument/2006/relationships/slide" Target="/ppt/slides/slide37.xml" Id="Reecf9bcd0552469f" /><Relationship Type="http://schemas.openxmlformats.org/officeDocument/2006/relationships/slide" Target="/ppt/slides/slide38.xml" Id="Rd5977f80f2dc4d3e" /><Relationship Type="http://schemas.openxmlformats.org/officeDocument/2006/relationships/slide" Target="/ppt/slides/slide39.xml" Id="R21ec94051ae1428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7ea733c135f449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ef5658061bf4dd3" /><Relationship Type="http://schemas.openxmlformats.org/officeDocument/2006/relationships/notesMaster" Target="/ppt/notesMasters/notesMaster1.xml" Id="R3bee3cbb05cc40e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fa2239759b04546" /><Relationship Type="http://schemas.openxmlformats.org/officeDocument/2006/relationships/notesMaster" Target="/ppt/notesMasters/notesMaster1.xml" Id="R098c20de7f98481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6aa7cfc5be04dc8" /><Relationship Type="http://schemas.openxmlformats.org/officeDocument/2006/relationships/notesMaster" Target="/ppt/notesMasters/notesMaster1.xml" Id="Rc6bad0ab120044b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c6d8e230c104134" /><Relationship Type="http://schemas.openxmlformats.org/officeDocument/2006/relationships/notesMaster" Target="/ppt/notesMasters/notesMaster1.xml" Id="R1cd53718addd4091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c3742c43dfa414f" /><Relationship Type="http://schemas.openxmlformats.org/officeDocument/2006/relationships/notesMaster" Target="/ppt/notesMasters/notesMaster1.xml" Id="R6c545c4eaeea4268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305e9956db64946" /><Relationship Type="http://schemas.openxmlformats.org/officeDocument/2006/relationships/notesMaster" Target="/ppt/notesMasters/notesMaster1.xml" Id="Rd2303612596a475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25ec07e0574645d6" /><Relationship Type="http://schemas.openxmlformats.org/officeDocument/2006/relationships/notesMaster" Target="/ppt/notesMasters/notesMaster1.xml" Id="Rfd814b062f5e47a3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e77a7cf8df614e88" /><Relationship Type="http://schemas.openxmlformats.org/officeDocument/2006/relationships/notesMaster" Target="/ppt/notesMasters/notesMaster1.xml" Id="Redb74ff93aca4e96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b9729029eea14f99" /><Relationship Type="http://schemas.openxmlformats.org/officeDocument/2006/relationships/notesMaster" Target="/ppt/notesMasters/notesMaster1.xml" Id="R94d31d23d0714d98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ffe5944a6e2948b1" /><Relationship Type="http://schemas.openxmlformats.org/officeDocument/2006/relationships/notesMaster" Target="/ppt/notesMasters/notesMaster1.xml" Id="Rf490ae887f774797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ba969f9b7f93490b" /><Relationship Type="http://schemas.openxmlformats.org/officeDocument/2006/relationships/notesMaster" Target="/ppt/notesMasters/notesMaster1.xml" Id="Rb181342225004ed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cedf937d2d140f2" /><Relationship Type="http://schemas.openxmlformats.org/officeDocument/2006/relationships/notesMaster" Target="/ppt/notesMasters/notesMaster1.xml" Id="R2ef13d52cfb04681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28e35986c6de4648" /><Relationship Type="http://schemas.openxmlformats.org/officeDocument/2006/relationships/notesMaster" Target="/ppt/notesMasters/notesMaster1.xml" Id="R6cf56a86410c4fd6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94f8de2965694f55" /><Relationship Type="http://schemas.openxmlformats.org/officeDocument/2006/relationships/notesMaster" Target="/ppt/notesMasters/notesMaster1.xml" Id="R6008540671ee463f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e0efefeea2994bb2" /><Relationship Type="http://schemas.openxmlformats.org/officeDocument/2006/relationships/notesMaster" Target="/ppt/notesMasters/notesMaster1.xml" Id="R3001a71a4e2a42f2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8ae2bfe8a5374203" /><Relationship Type="http://schemas.openxmlformats.org/officeDocument/2006/relationships/notesMaster" Target="/ppt/notesMasters/notesMaster1.xml" Id="Rc55104dc6ea0435a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d0063261995b4920" /><Relationship Type="http://schemas.openxmlformats.org/officeDocument/2006/relationships/notesMaster" Target="/ppt/notesMasters/notesMaster1.xml" Id="R7c098a68f8144c16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69b1005283354573" /><Relationship Type="http://schemas.openxmlformats.org/officeDocument/2006/relationships/notesMaster" Target="/ppt/notesMasters/notesMaster1.xml" Id="Rdda66f6a06104adf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d93b55b32bd64bf7" /><Relationship Type="http://schemas.openxmlformats.org/officeDocument/2006/relationships/notesMaster" Target="/ppt/notesMasters/notesMaster1.xml" Id="R6c36c5808eb146f1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6eea0ccc35894282" /><Relationship Type="http://schemas.openxmlformats.org/officeDocument/2006/relationships/notesMaster" Target="/ppt/notesMasters/notesMaster1.xml" Id="Rdcc8ff2a2c134675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6a271b0e9e564248" /><Relationship Type="http://schemas.openxmlformats.org/officeDocument/2006/relationships/notesMaster" Target="/ppt/notesMasters/notesMaster1.xml" Id="Rc338aeed53bf4673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e1c64d0412094d11" /><Relationship Type="http://schemas.openxmlformats.org/officeDocument/2006/relationships/notesMaster" Target="/ppt/notesMasters/notesMaster1.xml" Id="R5d1907fdca4b481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1e6461d7e8e44b5" /><Relationship Type="http://schemas.openxmlformats.org/officeDocument/2006/relationships/notesMaster" Target="/ppt/notesMasters/notesMaster1.xml" Id="R532d003cb7c14d4e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dcd01933f4e54a75" /><Relationship Type="http://schemas.openxmlformats.org/officeDocument/2006/relationships/notesMaster" Target="/ppt/notesMasters/notesMaster1.xml" Id="Ra256a73e1392454f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bb8fd380d8024271" /><Relationship Type="http://schemas.openxmlformats.org/officeDocument/2006/relationships/notesMaster" Target="/ppt/notesMasters/notesMaster1.xml" Id="R845e476991714c48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7f77cb949e684cbe" /><Relationship Type="http://schemas.openxmlformats.org/officeDocument/2006/relationships/notesMaster" Target="/ppt/notesMasters/notesMaster1.xml" Id="R2336ad394e434597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e8f06ae4641e40e0" /><Relationship Type="http://schemas.openxmlformats.org/officeDocument/2006/relationships/notesMaster" Target="/ppt/notesMasters/notesMaster1.xml" Id="Rbe82be8427774f94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b1ff3ed21ee74921" /><Relationship Type="http://schemas.openxmlformats.org/officeDocument/2006/relationships/notesMaster" Target="/ppt/notesMasters/notesMaster1.xml" Id="Rc62807577b694704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2a02012d3251431e" /><Relationship Type="http://schemas.openxmlformats.org/officeDocument/2006/relationships/notesMaster" Target="/ppt/notesMasters/notesMaster1.xml" Id="R3d961cbe5dcf4633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57d0e3e66dab4404" /><Relationship Type="http://schemas.openxmlformats.org/officeDocument/2006/relationships/notesMaster" Target="/ppt/notesMasters/notesMaster1.xml" Id="Re80d012bd290461e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5eb1410b701a4c73" /><Relationship Type="http://schemas.openxmlformats.org/officeDocument/2006/relationships/notesMaster" Target="/ppt/notesMasters/notesMaster1.xml" Id="R7647f8e85c3c4395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50ce8e29cb144eeb" /><Relationship Type="http://schemas.openxmlformats.org/officeDocument/2006/relationships/notesMaster" Target="/ppt/notesMasters/notesMaster1.xml" Id="Rf864a247c24a40ba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56337b8fb53c4587" /><Relationship Type="http://schemas.openxmlformats.org/officeDocument/2006/relationships/notesMaster" Target="/ppt/notesMasters/notesMaster1.xml" Id="Rfa8f794b8cfc4cd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8e6c8d7d18d4012" /><Relationship Type="http://schemas.openxmlformats.org/officeDocument/2006/relationships/notesMaster" Target="/ppt/notesMasters/notesMaster1.xml" Id="R66505f50cfa0442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1bdddafa3074c75" /><Relationship Type="http://schemas.openxmlformats.org/officeDocument/2006/relationships/notesMaster" Target="/ppt/notesMasters/notesMaster1.xml" Id="R73d4c61262644ef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7d89e2bf08e4cec" /><Relationship Type="http://schemas.openxmlformats.org/officeDocument/2006/relationships/notesMaster" Target="/ppt/notesMasters/notesMaster1.xml" Id="Rc89b4ef973024f7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989ce2d9bd8492d" /><Relationship Type="http://schemas.openxmlformats.org/officeDocument/2006/relationships/notesMaster" Target="/ppt/notesMasters/notesMaster1.xml" Id="Rf0bf4b497ccf4ba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25f46ed4de34880" /><Relationship Type="http://schemas.openxmlformats.org/officeDocument/2006/relationships/notesMaster" Target="/ppt/notesMasters/notesMaster1.xml" Id="R01f56f2c01c64ef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8edd78b7b67421b" /><Relationship Type="http://schemas.openxmlformats.org/officeDocument/2006/relationships/notesMaster" Target="/ppt/notesMasters/notesMaster1.xml" Id="Rff6f3cae5f1c4c4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국토교통부 실거래 신고자료 기반 집계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분양권 월별 거래량·점유율 집계</a:t>
            </a:r>
          </a:p>
          <a:p xmlns:a="http://schemas.openxmlformats.org/drawingml/2006/main">
            <a:r>
              <a:t>- 최근 2026-04~2026-06 대 직전 2026-01~2026-03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토지 월별 거래량·점유율 집계</a:t>
            </a:r>
          </a:p>
          <a:p xmlns:a="http://schemas.openxmlformats.org/drawingml/2006/main">
            <a:r>
              <a:t>- 최근 2026-04~2026-06 대 직전 2026-01~2026-03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상가 월별 거래량·점유율 집계</a:t>
            </a:r>
          </a:p>
          <a:p xmlns:a="http://schemas.openxmlformats.org/drawingml/2006/main">
            <a:r>
              <a:t>- 최근 2026-04~2026-06 대 직전 2026-01~2026-03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공장창고 월별 거래량·점유율 집계</a:t>
            </a:r>
          </a:p>
          <a:p xmlns:a="http://schemas.openxmlformats.org/drawingml/2006/main">
            <a:r>
              <a:t>- 최근 2026-04~2026-06 대 직전 2026-01~2026-03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국토교통부 실거래 신고자료 기반 거래방식 집계</a:t>
            </a:r>
          </a:p>
          <a:p xmlns:a="http://schemas.openxmlformats.org/drawingml/2006/main">
            <a:r>
              <a:t>- 임대 비중=(전세+월세)/전체, 임대 내 월세 비중=월세/(전세+월세)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아파트 월별 매매·전세·월세 구성 집계</a:t>
            </a:r>
          </a:p>
          <a:p xmlns:a="http://schemas.openxmlformats.org/drawingml/2006/main">
            <a:r>
              <a:t>- 최근 2026-04~2026-06 대 직전 2026-01~2026-03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단독·다가구 월별 매매·전세·월세 구성 집계</a:t>
            </a:r>
          </a:p>
          <a:p xmlns:a="http://schemas.openxmlformats.org/drawingml/2006/main">
            <a:r>
              <a:t>- 최근 2026-04~2026-06 대 직전 2026-01~2026-03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연립·다세대 월별 매매·전세·월세 구성 집계</a:t>
            </a:r>
          </a:p>
          <a:p xmlns:a="http://schemas.openxmlformats.org/drawingml/2006/main">
            <a:r>
              <a:t>- 최근 2026-04~2026-06 대 직전 2026-01~2026-03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오피스텔 월별 매매·전세·월세 구성 집계</a:t>
            </a:r>
          </a:p>
          <a:p xmlns:a="http://schemas.openxmlformats.org/drawingml/2006/main">
            <a:r>
              <a:t>- 최근 2026-04~2026-06 대 직전 2026-01~2026-03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국토교통부 실거래 신고자료 기반 하위지역 월간 집계</a:t>
            </a:r>
          </a:p>
          <a:p xmlns:a="http://schemas.openxmlformats.org/drawingml/2006/main">
            <a:r>
              <a:t>- 하위지역 순위는 최근 2026-04~2026-06 거래량 기준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국토교통부 실거래 신고자료 기반 집계</a:t>
            </a:r>
          </a:p>
          <a:p xmlns:a="http://schemas.openxmlformats.org/drawingml/2006/main">
            <a:r>
              <a:t>- 비교: 최근 2026-04~2026-06 대 직전 2026-01~2026-03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- 4.1.1. 남양주시 부동산 유형별 흐름 요약 월별 유형 집계</a:t>
            </a:r>
          </a:p>
          <a:p xmlns:a="http://schemas.openxmlformats.org/drawingml/2006/main">
            <a:r>
              <a:t>- 최근 2026-04~2026-06 대 직전 2026-01~2026-03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- 4.1.2. 남양주시 거래방식 요약 월별 거래방식 집계</a:t>
            </a:r>
          </a:p>
          <a:p xmlns:a="http://schemas.openxmlformats.org/drawingml/2006/main">
            <a:r>
              <a:t>- 전월세 비중=(전세+월세)/전체, 전월세 내 월세 비중=월세/(전세+월세)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- 4.2.1. 평택시 부동산 유형별 흐름 요약 월별 유형 집계</a:t>
            </a:r>
          </a:p>
          <a:p xmlns:a="http://schemas.openxmlformats.org/drawingml/2006/main">
            <a:r>
              <a:t>- 최근 2026-04~2026-06 대 직전 2026-01~2026-03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- 4.2.2. 평택시 거래방식 요약 월별 거래방식 집계</a:t>
            </a:r>
          </a:p>
          <a:p xmlns:a="http://schemas.openxmlformats.org/drawingml/2006/main">
            <a:r>
              <a:t>- 전월세 비중=(전세+월세)/전체, 전월세 내 월세 비중=월세/(전세+월세)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- 4.3.1. 화성시 동탄구 부동산 유형별 흐름 요약 월별 유형 집계</a:t>
            </a:r>
          </a:p>
          <a:p xmlns:a="http://schemas.openxmlformats.org/drawingml/2006/main">
            <a:r>
              <a:t>- 최근 2026-04~2026-06 대 직전 2026-01~2026-03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- 4.3.2. 화성시 동탄구 거래방식 요약 월별 거래방식 집계</a:t>
            </a:r>
          </a:p>
          <a:p xmlns:a="http://schemas.openxmlformats.org/drawingml/2006/main">
            <a:r>
              <a:t>- 전월세 비중=(전세+월세)/전체, 전월세 내 월세 비중=월세/(전세+월세)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- 4.4.1. 성남시 분당구 부동산 유형별 흐름 요약 월별 유형 집계</a:t>
            </a:r>
          </a:p>
          <a:p xmlns:a="http://schemas.openxmlformats.org/drawingml/2006/main">
            <a:r>
              <a:t>- 최근 2026-04~2026-06 대 직전 2026-01~2026-03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- 4.4.2. 성남시 분당구 거래방식 요약 월별 거래방식 집계</a:t>
            </a:r>
          </a:p>
          <a:p xmlns:a="http://schemas.openxmlformats.org/drawingml/2006/main">
            <a:r>
              <a:t>- 전월세 비중=(전세+월세)/전체, 전월세 내 월세 비중=월세/(전세+월세)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- 4.5.1. 고양시 덕양구 부동산 유형별 흐름 요약 월별 유형 집계</a:t>
            </a:r>
          </a:p>
          <a:p xmlns:a="http://schemas.openxmlformats.org/drawingml/2006/main">
            <a:r>
              <a:t>- 최근 2026-04~2026-06 대 직전 2026-01~2026-03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- 4.5.2. 고양시 덕양구 거래방식 요약 월별 거래방식 집계</a:t>
            </a:r>
          </a:p>
          <a:p xmlns:a="http://schemas.openxmlformats.org/drawingml/2006/main">
            <a:r>
              <a:t>- 전월세 비중=(전세+월세)/전체, 전월세 내 월세 비중=월세/(전세+월세)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국토교통부 실거래 신고자료 기반 유형별 월간 집계</a:t>
            </a:r>
          </a:p>
          <a:p xmlns:a="http://schemas.openxmlformats.org/drawingml/2006/main">
            <a:r>
              <a:t>- 최근 2026-04~2026-06 대 직전 2026-01~2026-03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- 4.6.1. 시흥시 부동산 유형별 흐름 요약 월별 유형 집계</a:t>
            </a:r>
          </a:p>
          <a:p xmlns:a="http://schemas.openxmlformats.org/drawingml/2006/main">
            <a:r>
              <a:t>- 최근 2026-04~2026-06 대 직전 2026-01~2026-03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- 4.6.2. 시흥시 거래방식 요약 월별 거래방식 집계</a:t>
            </a:r>
          </a:p>
          <a:p xmlns:a="http://schemas.openxmlformats.org/drawingml/2006/main">
            <a:r>
              <a:t>- 전월세 비중=(전세+월세)/전체, 전월세 내 월세 비중=월세/(전세+월세)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- 4.7.1. 파주시 부동산 유형별 흐름 요약 월별 유형 집계</a:t>
            </a:r>
          </a:p>
          <a:p xmlns:a="http://schemas.openxmlformats.org/drawingml/2006/main">
            <a:r>
              <a:t>- 최근 2026-04~2026-06 대 직전 2026-01~2026-03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- 4.7.2. 파주시 거래방식 요약 월별 거래방식 집계</a:t>
            </a:r>
          </a:p>
          <a:p xmlns:a="http://schemas.openxmlformats.org/drawingml/2006/main">
            <a:r>
              <a:t>- 전월세 비중=(전세+월세)/전체, 전월세 내 월세 비중=월세/(전세+월세)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- 4.8.1. 김포시 부동산 유형별 흐름 요약 월별 유형 집계</a:t>
            </a:r>
          </a:p>
          <a:p xmlns:a="http://schemas.openxmlformats.org/drawingml/2006/main">
            <a:r>
              <a:t>- 최근 2026-04~2026-06 대 직전 2026-01~2026-03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- 4.8.2. 김포시 거래방식 요약 월별 거래방식 집계</a:t>
            </a:r>
          </a:p>
          <a:p xmlns:a="http://schemas.openxmlformats.org/drawingml/2006/main">
            <a:r>
              <a:t>- 전월세 비중=(전세+월세)/전체, 전월세 내 월세 비중=월세/(전세+월세)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- 4.9.1. 용인시 기흥구 부동산 유형별 흐름 요약 월별 유형 집계</a:t>
            </a:r>
          </a:p>
          <a:p xmlns:a="http://schemas.openxmlformats.org/drawingml/2006/main">
            <a:r>
              <a:t>- 최근 2026-04~2026-06 대 직전 2026-01~2026-03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- 4.9.2. 용인시 기흥구 거래방식 요약 월별 거래방식 집계</a:t>
            </a:r>
          </a:p>
          <a:p xmlns:a="http://schemas.openxmlformats.org/drawingml/2006/main">
            <a:r>
              <a:t>- 전월세 비중=(전세+월세)/전체, 전월세 내 월세 비중=월세/(전세+월세)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- 4.10.1. 수원시 영통구 부동산 유형별 흐름 요약 월별 유형 집계</a:t>
            </a:r>
          </a:p>
          <a:p xmlns:a="http://schemas.openxmlformats.org/drawingml/2006/main">
            <a:r>
              <a:t>- 최근 2026-04~2026-06 대 직전 2026-01~2026-03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- 4.10.2. 수원시 영통구 거래방식 요약 월별 거래방식 집계</a:t>
            </a:r>
          </a:p>
          <a:p xmlns:a="http://schemas.openxmlformats.org/drawingml/2006/main">
            <a:r>
              <a:t>- 전월세 비중=(전세+월세)/전체, 전월세 내 월세 비중=월세/(전세+월세)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아파트 매매 월별 거래량·점유율 집계</a:t>
            </a:r>
          </a:p>
          <a:p xmlns:a="http://schemas.openxmlformats.org/drawingml/2006/main">
            <a:r>
              <a:t>- 최근 2026-04~2026-06 대 직전 2026-01~2026-03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아파트 전월세 월별 거래량·점유율 집계</a:t>
            </a:r>
          </a:p>
          <a:p xmlns:a="http://schemas.openxmlformats.org/drawingml/2006/main">
            <a:r>
              <a:t>- 최근 2026-04~2026-06 대 직전 2026-01~2026-03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다가구 매매 월별 거래량·점유율 집계</a:t>
            </a:r>
          </a:p>
          <a:p xmlns:a="http://schemas.openxmlformats.org/drawingml/2006/main">
            <a:r>
              <a:t>- 최근 2026-04~2026-06 대 직전 2026-01~2026-03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다가구 전월세 월별 거래량·점유율 집계</a:t>
            </a:r>
          </a:p>
          <a:p xmlns:a="http://schemas.openxmlformats.org/drawingml/2006/main">
            <a:r>
              <a:t>- 최근 2026-04~2026-06 대 직전 2026-01~2026-03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오피스텔 매매 월별 거래량·점유율 집계</a:t>
            </a:r>
          </a:p>
          <a:p xmlns:a="http://schemas.openxmlformats.org/drawingml/2006/main">
            <a:r>
              <a:t>- 최근 2026-04~2026-06 대 직전 2026-01~2026-03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http://127.0.0.1:3000/realty/real-transactions/property-analysis?category=all&amp;level=city&amp;metro=41&amp;city=all&amp;dong=all&amp;startMonth=2025-08&amp;endMonth=2026-08&amp;cancelled=exclude</a:t>
            </a:r>
          </a:p>
          <a:p xmlns:a="http://schemas.openxmlformats.org/drawingml/2006/main">
            <a:r>
              <a:t>- 오피스텔 전월세 월별 거래량·점유율 집계</a:t>
            </a:r>
          </a:p>
          <a:p xmlns:a="http://schemas.openxmlformats.org/drawingml/2006/main">
            <a:r>
              <a:t>- 최근 2026-04~2026-06 대 직전 2026-01~2026-03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f4869e4d4e4b7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1aa50b7007e48b7" /><Relationship Type="http://schemas.openxmlformats.org/officeDocument/2006/relationships/slideLayout" Target="/ppt/slideLayouts/slideLayout1.xml" Id="R414c174294bc49e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4c174294bc49e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28f61a1d44f5d" /><Relationship Type="http://schemas.openxmlformats.org/officeDocument/2006/relationships/notesSlide" Target="/ppt/notesSlides/notesSlide1.xml" Id="Rd2c5f57e0f41472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0fdbe7a2a467e" /><Relationship Type="http://schemas.openxmlformats.org/officeDocument/2006/relationships/image" Target="../media/real-trade-slide-10.png" Id="R14528ae3f43048ee" /><Relationship Type="http://schemas.openxmlformats.org/officeDocument/2006/relationships/notesSlide" Target="/ppt/notesSlides/notesSlide10.xml" Id="Rb769ce0fbce5490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82acde7054113" /><Relationship Type="http://schemas.openxmlformats.org/officeDocument/2006/relationships/image" Target="../media/real-trade-slide-11.png" Id="R05c6203659c4441c" /><Relationship Type="http://schemas.openxmlformats.org/officeDocument/2006/relationships/notesSlide" Target="/ppt/notesSlides/notesSlide11.xml" Id="Rf106e2d3a6e8433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d598a59fa4732" /><Relationship Type="http://schemas.openxmlformats.org/officeDocument/2006/relationships/image" Target="../media/real-trade-slide-12.png" Id="R1070cc71792942d4" /><Relationship Type="http://schemas.openxmlformats.org/officeDocument/2006/relationships/notesSlide" Target="/ppt/notesSlides/notesSlide12.xml" Id="Rd160b16998554d3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04462c18e400a" /><Relationship Type="http://schemas.openxmlformats.org/officeDocument/2006/relationships/image" Target="../media/real-trade-slide-13.png" Id="Rd495ed51a97b4ba9" /><Relationship Type="http://schemas.openxmlformats.org/officeDocument/2006/relationships/notesSlide" Target="/ppt/notesSlides/notesSlide13.xml" Id="R3c2b1c0a6425417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a97aaf4a24f72" /><Relationship Type="http://schemas.openxmlformats.org/officeDocument/2006/relationships/image" Target="../media/real-trade-slide-14.png" Id="Rea30e9914b9940b7" /><Relationship Type="http://schemas.openxmlformats.org/officeDocument/2006/relationships/notesSlide" Target="/ppt/notesSlides/notesSlide14.xml" Id="R419e4320f62041b1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ee2319a6b4fcf" /><Relationship Type="http://schemas.openxmlformats.org/officeDocument/2006/relationships/image" Target="../media/real-trade-slide-15.png" Id="R91d65b53449c44b7" /><Relationship Type="http://schemas.openxmlformats.org/officeDocument/2006/relationships/notesSlide" Target="/ppt/notesSlides/notesSlide15.xml" Id="R6aa0bb5603c44685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51b87d50d4fd4" /><Relationship Type="http://schemas.openxmlformats.org/officeDocument/2006/relationships/image" Target="../media/real-trade-slide-16.png" Id="Ra18f00ca08f3491f" /><Relationship Type="http://schemas.openxmlformats.org/officeDocument/2006/relationships/notesSlide" Target="/ppt/notesSlides/notesSlide16.xml" Id="Rfff4ad4e0b3646d6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c39d1778444e9" /><Relationship Type="http://schemas.openxmlformats.org/officeDocument/2006/relationships/image" Target="../media/real-trade-slide-17.png" Id="Rff9de36c6cc24d96" /><Relationship Type="http://schemas.openxmlformats.org/officeDocument/2006/relationships/notesSlide" Target="/ppt/notesSlides/notesSlide17.xml" Id="R4219b1d8e481454a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cc89836dc4350" /><Relationship Type="http://schemas.openxmlformats.org/officeDocument/2006/relationships/image" Target="../media/real-trade-slide-18.png" Id="R63f3bd8ed0984335" /><Relationship Type="http://schemas.openxmlformats.org/officeDocument/2006/relationships/notesSlide" Target="/ppt/notesSlides/notesSlide18.xml" Id="R48e0f97674aa442a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37c3d77f94c67" /><Relationship Type="http://schemas.openxmlformats.org/officeDocument/2006/relationships/image" Target="../media/real-trade-slide-19.png" Id="R0011b179f7394f05" /><Relationship Type="http://schemas.openxmlformats.org/officeDocument/2006/relationships/notesSlide" Target="/ppt/notesSlides/notesSlide19.xml" Id="Ra2fc86379c5246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2cbe2caa24f99" /><Relationship Type="http://schemas.openxmlformats.org/officeDocument/2006/relationships/image" Target="../media/real-trade-slide-2.png" Id="Ra594731056a249e1" /><Relationship Type="http://schemas.openxmlformats.org/officeDocument/2006/relationships/notesSlide" Target="/ppt/notesSlides/notesSlide2.xml" Id="Raa900219f6ab497c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5548ce6d541f8" /><Relationship Type="http://schemas.openxmlformats.org/officeDocument/2006/relationships/image" Target="../media/real-trade-slide-20.png" Id="R6024b165170b49ac" /><Relationship Type="http://schemas.openxmlformats.org/officeDocument/2006/relationships/notesSlide" Target="/ppt/notesSlides/notesSlide20.xml" Id="Rc21a08a1e2344f47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073a6126e4488" /><Relationship Type="http://schemas.openxmlformats.org/officeDocument/2006/relationships/image" Target="../media/real-trade-slide-21.png" Id="Rbb8490b5e1754e74" /><Relationship Type="http://schemas.openxmlformats.org/officeDocument/2006/relationships/notesSlide" Target="/ppt/notesSlides/notesSlide21.xml" Id="R477ded41848a4a01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d07202da2402b" /><Relationship Type="http://schemas.openxmlformats.org/officeDocument/2006/relationships/image" Target="../media/real-trade-slide-22.png" Id="R850de0b5007b4329" /><Relationship Type="http://schemas.openxmlformats.org/officeDocument/2006/relationships/notesSlide" Target="/ppt/notesSlides/notesSlide22.xml" Id="Rdb08e039f0ae4ff3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75baeafe54d39" /><Relationship Type="http://schemas.openxmlformats.org/officeDocument/2006/relationships/image" Target="../media/real-trade-slide-23.png" Id="R479cc0343be34a68" /><Relationship Type="http://schemas.openxmlformats.org/officeDocument/2006/relationships/notesSlide" Target="/ppt/notesSlides/notesSlide23.xml" Id="R5a5c2fc8614b409a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b00168cb94275" /><Relationship Type="http://schemas.openxmlformats.org/officeDocument/2006/relationships/image" Target="../media/real-trade-slide-24.png" Id="Rfc6b2a232aa34d56" /><Relationship Type="http://schemas.openxmlformats.org/officeDocument/2006/relationships/notesSlide" Target="/ppt/notesSlides/notesSlide24.xml" Id="R3e1b3e319c76440e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7ad91a33a47cc" /><Relationship Type="http://schemas.openxmlformats.org/officeDocument/2006/relationships/image" Target="../media/real-trade-slide-25.png" Id="R24659cb5c10b43f3" /><Relationship Type="http://schemas.openxmlformats.org/officeDocument/2006/relationships/notesSlide" Target="/ppt/notesSlides/notesSlide25.xml" Id="R8d7474411c2c458a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c82c0dc91449c" /><Relationship Type="http://schemas.openxmlformats.org/officeDocument/2006/relationships/image" Target="../media/real-trade-slide-26.png" Id="R351dd549d669447c" /><Relationship Type="http://schemas.openxmlformats.org/officeDocument/2006/relationships/notesSlide" Target="/ppt/notesSlides/notesSlide26.xml" Id="R36edd1162b54444c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8c6f0d0e2475c" /><Relationship Type="http://schemas.openxmlformats.org/officeDocument/2006/relationships/image" Target="../media/real-trade-slide-27.png" Id="Rdcf842e805c24480" /><Relationship Type="http://schemas.openxmlformats.org/officeDocument/2006/relationships/notesSlide" Target="/ppt/notesSlides/notesSlide27.xml" Id="Rd34e17cbcbf042b8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0e409d7a843f1" /><Relationship Type="http://schemas.openxmlformats.org/officeDocument/2006/relationships/image" Target="../media/real-trade-slide-28.png" Id="R7cf19bc7280f462d" /><Relationship Type="http://schemas.openxmlformats.org/officeDocument/2006/relationships/notesSlide" Target="/ppt/notesSlides/notesSlide28.xml" Id="R98fbc38a0bd14877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b666515b24514" /><Relationship Type="http://schemas.openxmlformats.org/officeDocument/2006/relationships/image" Target="../media/real-trade-slide-29.png" Id="R8723a3c5d3234eed" /><Relationship Type="http://schemas.openxmlformats.org/officeDocument/2006/relationships/notesSlide" Target="/ppt/notesSlides/notesSlide29.xml" Id="Rc9ac022ef3f04e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b944632f6435e" /><Relationship Type="http://schemas.openxmlformats.org/officeDocument/2006/relationships/image" Target="../media/real-trade-slide-3.png" Id="Rebdb4f4b63f34746" /><Relationship Type="http://schemas.openxmlformats.org/officeDocument/2006/relationships/notesSlide" Target="/ppt/notesSlides/notesSlide3.xml" Id="R22b1de10c4e44e05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523bc7da44db7" /><Relationship Type="http://schemas.openxmlformats.org/officeDocument/2006/relationships/image" Target="../media/real-trade-slide-30.png" Id="R6ffe8f85bced47da" /><Relationship Type="http://schemas.openxmlformats.org/officeDocument/2006/relationships/notesSlide" Target="/ppt/notesSlides/notesSlide30.xml" Id="R7e87949947b142dc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ced85aab14d5b" /><Relationship Type="http://schemas.openxmlformats.org/officeDocument/2006/relationships/image" Target="../media/real-trade-slide-31.png" Id="R36514090d658472a" /><Relationship Type="http://schemas.openxmlformats.org/officeDocument/2006/relationships/notesSlide" Target="/ppt/notesSlides/notesSlide31.xml" Id="R002c23f476704370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6a18851f74828" /><Relationship Type="http://schemas.openxmlformats.org/officeDocument/2006/relationships/image" Target="../media/real-trade-slide-32.png" Id="R73310d00e05e44d7" /><Relationship Type="http://schemas.openxmlformats.org/officeDocument/2006/relationships/notesSlide" Target="/ppt/notesSlides/notesSlide32.xml" Id="R0f0000a9a798406d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c575fd7f44765" /><Relationship Type="http://schemas.openxmlformats.org/officeDocument/2006/relationships/image" Target="../media/real-trade-slide-33.png" Id="R432b49739e4f430b" /><Relationship Type="http://schemas.openxmlformats.org/officeDocument/2006/relationships/notesSlide" Target="/ppt/notesSlides/notesSlide33.xml" Id="R6881e9fa9b9c41e8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4c122c53247fa" /><Relationship Type="http://schemas.openxmlformats.org/officeDocument/2006/relationships/image" Target="../media/real-trade-slide-34.png" Id="Rd37b186ee83a41d0" /><Relationship Type="http://schemas.openxmlformats.org/officeDocument/2006/relationships/notesSlide" Target="/ppt/notesSlides/notesSlide34.xml" Id="R91e122978e574e88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265a479204e41" /><Relationship Type="http://schemas.openxmlformats.org/officeDocument/2006/relationships/image" Target="../media/real-trade-slide-35.png" Id="R57c995c105224363" /><Relationship Type="http://schemas.openxmlformats.org/officeDocument/2006/relationships/notesSlide" Target="/ppt/notesSlides/notesSlide35.xml" Id="R35937ff933804a21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ced6742db431e" /><Relationship Type="http://schemas.openxmlformats.org/officeDocument/2006/relationships/image" Target="../media/real-trade-slide-36.png" Id="R56c9353550ca43e6" /><Relationship Type="http://schemas.openxmlformats.org/officeDocument/2006/relationships/notesSlide" Target="/ppt/notesSlides/notesSlide36.xml" Id="Ra7ee1d14fb1d4cd7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a9e1915424e9d" /><Relationship Type="http://schemas.openxmlformats.org/officeDocument/2006/relationships/image" Target="../media/real-trade-slide-37.png" Id="Rd40476749ca3404f" /><Relationship Type="http://schemas.openxmlformats.org/officeDocument/2006/relationships/notesSlide" Target="/ppt/notesSlides/notesSlide37.xml" Id="R345763a538bc4aef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5a0fe6f074d38" /><Relationship Type="http://schemas.openxmlformats.org/officeDocument/2006/relationships/image" Target="../media/real-trade-slide-38.png" Id="R689a513886a24515" /><Relationship Type="http://schemas.openxmlformats.org/officeDocument/2006/relationships/notesSlide" Target="/ppt/notesSlides/notesSlide38.xml" Id="R34215795ecef4cd7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1bd6d855b41e6" /><Relationship Type="http://schemas.openxmlformats.org/officeDocument/2006/relationships/image" Target="../media/real-trade-slide-39.png" Id="Rb7221eb4c8d84603" /><Relationship Type="http://schemas.openxmlformats.org/officeDocument/2006/relationships/notesSlide" Target="/ppt/notesSlides/notesSlide39.xml" Id="R60b81468a0b645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08db215184144" /><Relationship Type="http://schemas.openxmlformats.org/officeDocument/2006/relationships/image" Target="../media/real-trade-slide-4.png" Id="R23ae60318685432c" /><Relationship Type="http://schemas.openxmlformats.org/officeDocument/2006/relationships/notesSlide" Target="/ppt/notesSlides/notesSlide4.xml" Id="R3eeb4062d53942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39207c11d46fd" /><Relationship Type="http://schemas.openxmlformats.org/officeDocument/2006/relationships/image" Target="../media/real-trade-slide-5.png" Id="Rae6bbe8bfeb54aee" /><Relationship Type="http://schemas.openxmlformats.org/officeDocument/2006/relationships/notesSlide" Target="/ppt/notesSlides/notesSlide5.xml" Id="R1bc935a56aac44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5752ea5344064" /><Relationship Type="http://schemas.openxmlformats.org/officeDocument/2006/relationships/image" Target="../media/real-trade-slide-6.png" Id="R33338ff5c3b14b99" /><Relationship Type="http://schemas.openxmlformats.org/officeDocument/2006/relationships/notesSlide" Target="/ppt/notesSlides/notesSlide6.xml" Id="Rf58bd9d9af9042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daaf7fc254c53" /><Relationship Type="http://schemas.openxmlformats.org/officeDocument/2006/relationships/image" Target="../media/real-trade-slide-7.png" Id="R900fd7dc902e45ca" /><Relationship Type="http://schemas.openxmlformats.org/officeDocument/2006/relationships/notesSlide" Target="/ppt/notesSlides/notesSlide7.xml" Id="Rc136758ca2ef41c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f65e43ba241da" /><Relationship Type="http://schemas.openxmlformats.org/officeDocument/2006/relationships/image" Target="../media/real-trade-slide-8.png" Id="R09bfa9bc5bc34b43" /><Relationship Type="http://schemas.openxmlformats.org/officeDocument/2006/relationships/notesSlide" Target="/ppt/notesSlides/notesSlide8.xml" Id="R3756f6f53a0d48b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1f2a001bf412b" /><Relationship Type="http://schemas.openxmlformats.org/officeDocument/2006/relationships/image" Target="../media/real-trade-slide-9.png" Id="Rde06113360cb49c8" /><Relationship Type="http://schemas.openxmlformats.org/officeDocument/2006/relationships/notesSlide" Target="/ppt/notesSlides/notesSlide9.xml" Id="R530fc3a869f34ab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cover-accent">
            <a:extLst xmlns:a="http://schemas.openxmlformats.org/drawingml/2006/main">
              <a:ext uri="{FF2B5EF4-FFF2-40B4-BE49-F238E27FC236}">
                <a16:creationId xmlns:a16="http://schemas.microsoft.com/office/drawing/2014/main" id="{5C05C684-97CE-46B5-B300-20A27BECD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ver-brand">
            <a:extLst xmlns:a="http://schemas.openxmlformats.org/drawingml/2006/main">
              <a:ext uri="{FF2B5EF4-FFF2-40B4-BE49-F238E27FC236}">
                <a16:creationId xmlns:a16="http://schemas.microsoft.com/office/drawing/2014/main" id="{A7B03BEB-45CE-4CC9-B21E-0A679F29A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14350"/>
            <a:ext cx="4000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D8478"/>
                </a:solidFill>
              </a:defRPr>
            </a:pPr>
            <a:r>
              <a:rPr sz="1275" b="1">
                <a:solidFill>
                  <a:srgbClr val="2D8478"/>
                </a:solidFill>
              </a:rPr>
              <a:t>이지자동화 부동산</a:t>
            </a:r>
          </a:p>
        </p:txBody>
      </p:sp>
      <p:sp>
        <p:nvSpPr>
          <p:cNvPr id="3" name="cover-title">
            <a:extLst xmlns:a="http://schemas.openxmlformats.org/drawingml/2006/main">
              <a:ext uri="{FF2B5EF4-FFF2-40B4-BE49-F238E27FC236}">
                <a16:creationId xmlns:a16="http://schemas.microsoft.com/office/drawing/2014/main" id="{3123E6DB-C654-49E2-8721-8B33A60E9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276350"/>
            <a:ext cx="103822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0E3446"/>
                </a:solidFill>
              </a:defRPr>
            </a:pPr>
            <a:r>
              <a:rPr sz="3750" b="1">
                <a:solidFill>
                  <a:srgbClr val="0E3446"/>
                </a:solidFill>
              </a:rPr>
              <a:t>경기도 부동산별 실거래 분석</a:t>
            </a:r>
          </a:p>
        </p:txBody>
      </p:sp>
      <p:sp>
        <p:nvSpPr>
          <p:cNvPr id="4" name="cover-subtitle">
            <a:extLst xmlns:a="http://schemas.openxmlformats.org/drawingml/2006/main">
              <a:ext uri="{FF2B5EF4-FFF2-40B4-BE49-F238E27FC236}">
                <a16:creationId xmlns:a16="http://schemas.microsoft.com/office/drawing/2014/main" id="{080E37AB-E9BF-4CB9-8F22-BC1362CC7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647950"/>
            <a:ext cx="971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64748B"/>
                </a:solidFill>
              </a:defRPr>
            </a:pPr>
            <a:r>
              <a:rPr sz="1425" b="0">
                <a:solidFill>
                  <a:srgbClr val="64748B"/>
                </a:solidFill>
              </a:rPr>
              <a:t>부동산별 실거래 분석 · 표시기간 2025-08~2026-07</a:t>
            </a:r>
          </a:p>
        </p:txBody>
      </p:sp>
      <p:sp>
        <p:nvSpPr>
          <p:cNvPr id="5" name="cover-date">
            <a:extLst xmlns:a="http://schemas.openxmlformats.org/drawingml/2006/main">
              <a:ext uri="{FF2B5EF4-FFF2-40B4-BE49-F238E27FC236}">
                <a16:creationId xmlns:a16="http://schemas.microsoft.com/office/drawing/2014/main" id="{E40A96D9-095B-470B-8F5E-251D26F78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133725"/>
            <a:ext cx="590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4748B"/>
                </a:solidFill>
              </a:defRPr>
            </a:pPr>
            <a:r>
              <a:rPr sz="975" b="0">
                <a:solidFill>
                  <a:srgbClr val="64748B"/>
                </a:solidFill>
              </a:rPr>
              <a:t>최근 2026-04~2026-06과 직전 2026-01~2026-03을 같은 월평균 기준으로 비교했습니다.</a:t>
            </a:r>
          </a:p>
        </p:txBody>
      </p:sp>
      <p:sp>
        <p:nvSpPr>
          <p:cNvPr id="6" name="cover-rule">
            <a:extLst xmlns:a="http://schemas.openxmlformats.org/drawingml/2006/main">
              <a:ext uri="{FF2B5EF4-FFF2-40B4-BE49-F238E27FC236}">
                <a16:creationId xmlns:a16="http://schemas.microsoft.com/office/drawing/2014/main" id="{9C8BE5A1-61B9-4B68-86F3-AF30BC05D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676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metric-label-426-0">
            <a:extLst xmlns:a="http://schemas.openxmlformats.org/drawingml/2006/main">
              <a:ext uri="{FF2B5EF4-FFF2-40B4-BE49-F238E27FC236}">
                <a16:creationId xmlns:a16="http://schemas.microsoft.com/office/drawing/2014/main" id="{2875F6AD-3101-42F5-8576-513F0D0B0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057650"/>
            <a:ext cx="185166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표시 12개월 거래</a:t>
            </a:r>
          </a:p>
        </p:txBody>
      </p:sp>
      <p:sp>
        <p:nvSpPr>
          <p:cNvPr id="8" name="metric-value-426-0">
            <a:extLst xmlns:a="http://schemas.openxmlformats.org/drawingml/2006/main">
              <a:ext uri="{FF2B5EF4-FFF2-40B4-BE49-F238E27FC236}">
                <a16:creationId xmlns:a16="http://schemas.microsoft.com/office/drawing/2014/main" id="{3B1033C1-CAAE-4BE5-959B-84CC0B6B2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305300"/>
            <a:ext cx="185166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928,338건</a:t>
            </a:r>
          </a:p>
        </p:txBody>
      </p:sp>
      <p:sp>
        <p:nvSpPr>
          <p:cNvPr id="9" name="metric-detail-426-0">
            <a:extLst xmlns:a="http://schemas.openxmlformats.org/drawingml/2006/main">
              <a:ext uri="{FF2B5EF4-FFF2-40B4-BE49-F238E27FC236}">
                <a16:creationId xmlns:a16="http://schemas.microsoft.com/office/drawing/2014/main" id="{A343903D-CD3D-4079-856F-3375337D0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14875"/>
            <a:ext cx="185166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675" b="0">
                <a:solidFill>
                  <a:srgbClr val="64748B"/>
                </a:solidFill>
              </a:defRPr>
            </a:pPr>
            <a:r>
              <a:rPr sz="675" b="0">
                <a:solidFill>
                  <a:srgbClr val="64748B"/>
                </a:solidFill>
              </a:rPr>
              <a:t>2025-08~2026-07</a:t>
            </a:r>
          </a:p>
        </p:txBody>
      </p:sp>
      <p:sp>
        <p:nvSpPr>
          <p:cNvPr id="10" name="metric-divider-426-1">
            <a:extLst xmlns:a="http://schemas.openxmlformats.org/drawingml/2006/main">
              <a:ext uri="{FF2B5EF4-FFF2-40B4-BE49-F238E27FC236}">
                <a16:creationId xmlns:a16="http://schemas.microsoft.com/office/drawing/2014/main" id="{CB78A515-6A21-4496-A527-1209397C7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4160" y="40957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metric-label-426-1">
            <a:extLst xmlns:a="http://schemas.openxmlformats.org/drawingml/2006/main">
              <a:ext uri="{FF2B5EF4-FFF2-40B4-BE49-F238E27FC236}">
                <a16:creationId xmlns:a16="http://schemas.microsoft.com/office/drawing/2014/main" id="{EFBA88B5-C708-4D22-BA53-FE78E1307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5610" y="4057650"/>
            <a:ext cx="185166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최근 월평균</a:t>
            </a:r>
          </a:p>
        </p:txBody>
      </p:sp>
      <p:sp>
        <p:nvSpPr>
          <p:cNvPr id="12" name="metric-value-426-1">
            <a:extLst xmlns:a="http://schemas.openxmlformats.org/drawingml/2006/main">
              <a:ext uri="{FF2B5EF4-FFF2-40B4-BE49-F238E27FC236}">
                <a16:creationId xmlns:a16="http://schemas.microsoft.com/office/drawing/2014/main" id="{A2602352-B8B5-4D4D-A98D-6E696A69A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5610" y="4305300"/>
            <a:ext cx="185166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991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E1694F"/>
                </a:solidFill>
              </a:defRPr>
            </a:pPr>
            <a:r>
              <a:rPr sz="1800" b="1">
                <a:solidFill>
                  <a:srgbClr val="E1694F"/>
                </a:solidFill>
              </a:rPr>
              <a:t>76,792건/월</a:t>
            </a:r>
          </a:p>
        </p:txBody>
      </p:sp>
      <p:sp>
        <p:nvSpPr>
          <p:cNvPr id="13" name="metric-divider-426-2">
            <a:extLst xmlns:a="http://schemas.openxmlformats.org/drawingml/2006/main">
              <a:ext uri="{FF2B5EF4-FFF2-40B4-BE49-F238E27FC236}">
                <a16:creationId xmlns:a16="http://schemas.microsoft.com/office/drawing/2014/main" id="{FCEB4158-1E2C-4797-B023-CECFACDC5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8720" y="40957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metric-label-426-2">
            <a:extLst xmlns:a="http://schemas.openxmlformats.org/drawingml/2006/main">
              <a:ext uri="{FF2B5EF4-FFF2-40B4-BE49-F238E27FC236}">
                <a16:creationId xmlns:a16="http://schemas.microsoft.com/office/drawing/2014/main" id="{F42900E9-89CF-4966-9E5A-7DF800D84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0170" y="4057650"/>
            <a:ext cx="185166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직전 월평균</a:t>
            </a:r>
          </a:p>
        </p:txBody>
      </p:sp>
      <p:sp>
        <p:nvSpPr>
          <p:cNvPr id="15" name="metric-value-426-2">
            <a:extLst xmlns:a="http://schemas.openxmlformats.org/drawingml/2006/main">
              <a:ext uri="{FF2B5EF4-FFF2-40B4-BE49-F238E27FC236}">
                <a16:creationId xmlns:a16="http://schemas.microsoft.com/office/drawing/2014/main" id="{58F72680-545D-43E1-967D-2F0350CE7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0170" y="4305300"/>
            <a:ext cx="185166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0619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82,101건/월</a:t>
            </a:r>
          </a:p>
        </p:txBody>
      </p:sp>
      <p:sp>
        <p:nvSpPr>
          <p:cNvPr id="16" name="metric-divider-426-3">
            <a:extLst xmlns:a="http://schemas.openxmlformats.org/drawingml/2006/main">
              <a:ext uri="{FF2B5EF4-FFF2-40B4-BE49-F238E27FC236}">
                <a16:creationId xmlns:a16="http://schemas.microsoft.com/office/drawing/2014/main" id="{5FA9CB0D-C212-4524-947A-FBE820741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3280" y="40957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metric-label-426-3">
            <a:extLst xmlns:a="http://schemas.openxmlformats.org/drawingml/2006/main">
              <a:ext uri="{FF2B5EF4-FFF2-40B4-BE49-F238E27FC236}">
                <a16:creationId xmlns:a16="http://schemas.microsoft.com/office/drawing/2014/main" id="{FA59621B-986C-4264-BC52-9E4387E87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4730" y="4057650"/>
            <a:ext cx="185166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최근-직전 증감</a:t>
            </a:r>
          </a:p>
        </p:txBody>
      </p:sp>
      <p:sp>
        <p:nvSpPr>
          <p:cNvPr id="18" name="metric-value-426-3">
            <a:extLst xmlns:a="http://schemas.openxmlformats.org/drawingml/2006/main">
              <a:ext uri="{FF2B5EF4-FFF2-40B4-BE49-F238E27FC236}">
                <a16:creationId xmlns:a16="http://schemas.microsoft.com/office/drawing/2014/main" id="{E066EF72-F7B7-4792-B1A4-5B5FE8068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4730" y="4305300"/>
            <a:ext cx="185166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911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-6.5%</a:t>
            </a:r>
          </a:p>
        </p:txBody>
      </p:sp>
      <p:sp>
        <p:nvSpPr>
          <p:cNvPr id="19" name="metric-divider-426-4">
            <a:extLst xmlns:a="http://schemas.openxmlformats.org/drawingml/2006/main">
              <a:ext uri="{FF2B5EF4-FFF2-40B4-BE49-F238E27FC236}">
                <a16:creationId xmlns:a16="http://schemas.microsoft.com/office/drawing/2014/main" id="{E2CFCE9C-E49D-435D-8C8B-59B1796D6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7840" y="40957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metric-label-426-4">
            <a:extLst xmlns:a="http://schemas.openxmlformats.org/drawingml/2006/main">
              <a:ext uri="{FF2B5EF4-FFF2-40B4-BE49-F238E27FC236}">
                <a16:creationId xmlns:a16="http://schemas.microsoft.com/office/drawing/2014/main" id="{D7560561-8BF5-4ADE-8C1F-00741DE77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59290" y="4057650"/>
            <a:ext cx="185166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최근 거래 수준</a:t>
            </a:r>
          </a:p>
        </p:txBody>
      </p:sp>
      <p:sp>
        <p:nvSpPr>
          <p:cNvPr id="21" name="metric-value-426-4">
            <a:extLst xmlns:a="http://schemas.openxmlformats.org/drawingml/2006/main">
              <a:ext uri="{FF2B5EF4-FFF2-40B4-BE49-F238E27FC236}">
                <a16:creationId xmlns:a16="http://schemas.microsoft.com/office/drawing/2014/main" id="{53E8A9A4-6A0C-4B01-9E02-9BD56AA52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59290" y="4305300"/>
            <a:ext cx="185166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8056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E1694F"/>
                </a:solidFill>
              </a:defRPr>
            </a:pPr>
            <a:r>
              <a:rPr sz="1800" b="1">
                <a:solidFill>
                  <a:srgbClr val="E1694F"/>
                </a:solidFill>
              </a:rPr>
              <a:t>평균권 · 98</a:t>
            </a:r>
          </a:p>
        </p:txBody>
      </p:sp>
      <p:sp>
        <p:nvSpPr>
          <p:cNvPr id="22" name="cover-scope">
            <a:extLst xmlns:a="http://schemas.openxmlformats.org/drawingml/2006/main">
              <a:ext uri="{FF2B5EF4-FFF2-40B4-BE49-F238E27FC236}">
                <a16:creationId xmlns:a16="http://schemas.microsoft.com/office/drawing/2014/main" id="{E40A1E38-9E68-472E-B7F4-CBCCC7D92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829300"/>
            <a:ext cx="6858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>
                <a:solidFill>
                  <a:srgbClr val="2D8478"/>
                </a:solidFill>
              </a:defRPr>
            </a:pPr>
            <a:r>
              <a:rPr sz="900" b="1">
                <a:solidFill>
                  <a:srgbClr val="2D8478"/>
                </a:solidFill>
              </a:rPr>
              <a:t>전체 흐름 · 유형 요약·상세 · 거래방식 요약·상세 · 지역 TOP10</a:t>
            </a:r>
          </a:p>
        </p:txBody>
      </p:sp>
      <p:sp>
        <p:nvSpPr>
          <p:cNvPr id="23" name="footer-brand-1">
            <a:extLst xmlns:a="http://schemas.openxmlformats.org/drawingml/2006/main">
              <a:ext uri="{FF2B5EF4-FFF2-40B4-BE49-F238E27FC236}">
                <a16:creationId xmlns:a16="http://schemas.microsoft.com/office/drawing/2014/main" id="{7F553C95-9A05-4E37-91F3-27DD3BDAB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24" name="footer-page-1">
            <a:extLst xmlns:a="http://schemas.openxmlformats.org/drawingml/2006/main">
              <a:ext uri="{FF2B5EF4-FFF2-40B4-BE49-F238E27FC236}">
                <a16:creationId xmlns:a16="http://schemas.microsoft.com/office/drawing/2014/main" id="{A6F4A6CD-F97D-45FE-B04F-2A42276CE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95702875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2.7. 분양권 상세 흐름 · 경기도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1667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10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분양권 유형의 최근 비교기간 2026.04~06 월평균은 612건/월으로 직전 비교기간 2026.01~03 대비 +10.7%입니다. 점유율은 0.8%로 +0.1%p 변했고, 최근 거래 수준은 평균 상회(111)입니다.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월평균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612건/월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거래량 변화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+10.7%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거래 수준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평균 상회 · 111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528ae3f43048ee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2200000"/>
                <a:gridCol w="12268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비교 항목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2026.04~06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직전 2026.01~03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월평균 거래량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612건/월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552건/월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3개월 누적 거래량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1,835건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1,657건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기간 점유율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0.8%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0.7%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점유 변화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+0.1%p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최근-직전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거래 수준(평균=100)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평균 상회 · 111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전체 월평균 550건/월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최근 2026-04~2026-06 ↔ 직전 2026-01~2026-03 · 수준=최근 월평균/전체 비교기간 월평균×100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2.8. 토지 상세 흐름 · 경기도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1667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11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토지 유형의 최근 비교기간 2026.04~06 월평균은 5,737건/월으로 직전 비교기간 2026.01~03 대비 +1.6%입니다. 점유율은 7.5%로 +0.6%p 변했고, 최근 거래 수준은 평균권(99)입니다.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월평균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5,737건/월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거래량 변화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+1.6%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거래 수준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평균권 · 99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c6203659c4441c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2200000"/>
                <a:gridCol w="12268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비교 항목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2026.04~06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직전 2026.01~03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월평균 거래량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5,737건/월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5,649건/월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3개월 누적 거래량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17,212건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16,947건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기간 점유율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7.5%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6.9%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점유 변화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+0.6%p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최근-직전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거래 수준(평균=100)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평균권 · 99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전체 월평균 5,811건/월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최근 2026-04~2026-06 ↔ 직전 2026-01~2026-03 · 수준=최근 월평균/전체 비교기간 월평균×100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2.9. 상가 상세 흐름 · 경기도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1667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12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상가 유형의 최근 비교기간 2026.04~06 월평균은 1,245건/월으로 직전 비교기간 2026.01~03 대비 +11.5%입니다. 점유율은 1.6%로 +0.3%p 변했고, 최근 거래 수준은 평균 상회(109)입니다.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월평균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1,245건/월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거래량 변화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+11.5%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거래 수준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평균 상회 · 109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70cc71792942d4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2200000"/>
                <a:gridCol w="12268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비교 항목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2026.04~06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직전 2026.01~03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월평균 거래량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1,245건/월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1,117건/월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3개월 누적 거래량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3,735건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3,351건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기간 점유율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1.6%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1.4%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점유 변화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+0.3%p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최근-직전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거래 수준(평균=100)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평균 상회 · 109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전체 월평균 1,146건/월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최근 2026-04~2026-06 ↔ 직전 2026-01~2026-03 · 수준=최근 월평균/전체 비교기간 월평균×100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2.10. 공장창고 상세 흐름 · 경기도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1667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13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공장창고 유형의 최근 비교기간 2026.04~06 월평균은 342건/월으로 직전 비교기간 2026.01~03 대비 +4.1%입니다. 점유율은 0.4%로 +0.0%p 변했고, 최근 거래 수준은 평균권(103)입니다.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월평균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342건/월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거래량 변화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+4.1%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거래 수준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평균권 · 103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495ed51a97b4ba9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2200000"/>
                <a:gridCol w="12268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비교 항목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2026.04~06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직전 2026.01~03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월평균 거래량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342건/월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329건/월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3개월 누적 거래량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1,027건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987건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기간 점유율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0.4%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0.4%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점유 변화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+0.0%p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최근-직전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거래 수준(평균=100)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평균권 · 103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전체 월평균 333건/월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최근 2026-04~2026-06 ↔ 직전 2026-01~2026-03 · 수준=최근 월평균/전체 비교기간 월평균×100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3. 매매·전월세 전환 요약 · 경기도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14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최근 비교기간 2026.04~06을 직전 비교기간 2026.01~03과 비교했습니다. 매매 비중 회복 속 임대 월세화. 최근 매매 비중은 36.0%, 임대 비중 변화는 -5.0%p, 임대 내 월세 비중 변화는 +0.8%p입니다.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매매비중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36.0%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임대비중 변화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-5.0%p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월세화 변화 · 최근-직전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+0.8%p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30e9914b9940b7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1713400"/>
                <a:gridCol w="17134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부동산군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임대 비중 변화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월세화 변화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-5.0%p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+0.8%p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아파트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-5.8%p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+3.6%p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단독·다가구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-0.7%p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-1.6%p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연립·다세대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-3.2%p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-3.4%p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오피스텔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-2.4%p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-0.6%p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850" b="0">
                <a:solidFill>
                  <a:srgbClr val="64748B"/>
                </a:solidFill>
              </a:defRPr>
            </a:pPr>
            <a:r>
              <a:rPr sz="850" b="0">
                <a:solidFill>
                  <a:srgbClr val="64748B"/>
                </a:solidFill>
              </a:rPr>
              <a:t>최근 2026-04~2026-06 ↔ 직전 2026-01~2026-03 · 임대=(전세+월세)/전체 · 월세화=월세/(전세+월세)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3.1. 아파트 거래방식 상세 · 경기도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1667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15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최근 비교기간 2026.04~06을 직전 비교기간 2026.01~03과 비교했습니다. 매매 비중 회복 속 임대 월세화. 최근 매매 비중은 39.2%, 임대 비중 변화는 -5.8%p, 임대 내 월세 비중 변화는 +3.6%p입니다.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매매비중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39.2%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임대비중 변화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-5.8%p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월세화 변화 · 최근-직전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9702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+3.6%p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d65b53449c44b7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1713400"/>
                <a:gridCol w="17134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비교 항목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2026.04~06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직전 2026.01~03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거래건수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118,615건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124,509건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매매 비중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39.2%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33.4%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임대 비중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60.8%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66.6%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임대 내 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50.5%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46.9%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변화 신호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매매 비중 회복 속 임대 월세화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최근-직전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850" b="0">
                <a:solidFill>
                  <a:srgbClr val="64748B"/>
                </a:solidFill>
              </a:defRPr>
            </a:pPr>
            <a:r>
              <a:rPr sz="850" b="0">
                <a:solidFill>
                  <a:srgbClr val="64748B"/>
                </a:solidFill>
              </a:rPr>
              <a:t>최근 2026-04~2026-06 ↔ 직전 2026-01~2026-03 · 임대=(전세+월세)/전체 · 월세화=월세/(전세+월세)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3.2. 단독·다가구 거래방식 상세 · 경기도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1667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16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최근 비교기간 2026.04~06을 직전 비교기간 2026.01~03과 비교했습니다. 매매 비중 확대·전세 비중 회복. 최근 매매 비중은 4.4%, 임대 비중 변화는 -0.7%p, 임대 내 월세 비중 변화는 -1.6%p입니다.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매매비중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4.4%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임대비중 변화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-0.7%p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월세화 변화 · 최근-직전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9702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-1.6%p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18f00ca08f3491f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1713400"/>
                <a:gridCol w="17134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비교 항목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2026.04~06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직전 2026.01~03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거래건수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37,787건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43,424건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매매 비중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4.4%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3.7%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임대 비중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95.6%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96.3%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임대 내 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80.5%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82.1%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변화 신호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매매 비중 확대·전세 비중 회복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최근-직전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850" b="0">
                <a:solidFill>
                  <a:srgbClr val="64748B"/>
                </a:solidFill>
              </a:defRPr>
            </a:pPr>
            <a:r>
              <a:rPr sz="850" b="0">
                <a:solidFill>
                  <a:srgbClr val="64748B"/>
                </a:solidFill>
              </a:rPr>
              <a:t>최근 2026-04~2026-06 ↔ 직전 2026-01~2026-03 · 임대=(전세+월세)/전체 · 월세화=월세/(전세+월세)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3.3. 연립·다세대 거래방식 상세 · 경기도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1667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17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최근 비교기간 2026.04~06을 직전 비교기간 2026.01~03과 비교했습니다. 매매 비중 확대·전세 비중 회복. 최근 매매 비중은 30.5%, 임대 비중 변화는 -3.2%p, 임대 내 월세 비중 변화는 -3.4%p입니다.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매매비중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30.5%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임대비중 변화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-3.2%p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월세화 변화 · 최근-직전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9702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-3.4%p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f9de36c6cc24d96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1713400"/>
                <a:gridCol w="17134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비교 항목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2026.04~06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직전 2026.01~03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거래건수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25,020건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25,953건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매매 비중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30.5%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27.3%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임대 비중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69.5%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72.7%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임대 내 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64.7%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68.1%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변화 신호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매매 비중 확대·전세 비중 회복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최근-직전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850" b="0">
                <a:solidFill>
                  <a:srgbClr val="64748B"/>
                </a:solidFill>
              </a:defRPr>
            </a:pPr>
            <a:r>
              <a:rPr sz="850" b="0">
                <a:solidFill>
                  <a:srgbClr val="64748B"/>
                </a:solidFill>
              </a:rPr>
              <a:t>최근 2026-04~2026-06 ↔ 직전 2026-01~2026-03 · 임대=(전세+월세)/전체 · 월세화=월세/(전세+월세)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3.4. 오피스텔 거래방식 상세 · 경기도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1667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18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최근 비교기간 2026.04~06을 직전 비교기간 2026.01~03과 비교했습니다. 매매 비중 확대·전세 비중 회복. 최근 매매 비중은 13.6%, 임대 비중 변화는 -2.4%p, 임대 내 월세 비중 변화는 -0.6%p입니다.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매매비중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13.6%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임대비중 변화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-2.4%p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월세화 변화 · 최근-직전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9702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-0.6%p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3f3bd8ed0984335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1713400"/>
                <a:gridCol w="17134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비교 항목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2026.04~06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직전 2026.01~03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거래건수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25,144건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29,474건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매매 비중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13.6%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11.2%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임대 비중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86.4%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88.8%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임대 내 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74.4%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75.1%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변화 신호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매매 비중 확대·전세 비중 회복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최근-직전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850" b="0">
                <a:solidFill>
                  <a:srgbClr val="64748B"/>
                </a:solidFill>
              </a:defRPr>
            </a:pPr>
            <a:r>
              <a:rPr sz="850" b="0">
                <a:solidFill>
                  <a:srgbClr val="64748B"/>
                </a:solidFill>
              </a:rPr>
              <a:t>최근 2026-04~2026-06 ↔ 직전 2026-01~2026-03 · 임대=(전세+월세)/전체 · 월세화=월세/(전세+월세)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title-2">
            <a:extLst xmlns:a="http://schemas.openxmlformats.org/drawingml/2006/main">
              <a:ext uri="{FF2B5EF4-FFF2-40B4-BE49-F238E27FC236}">
                <a16:creationId xmlns:a16="http://schemas.microsoft.com/office/drawing/2014/main" id="{F8FC105C-165D-4E88-95C5-14411799F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4. 하위지역 TOP10 변화 · 경기도</a:t>
            </a:r>
          </a:p>
        </p:txBody>
      </p:sp>
      <p:sp>
        <p:nvSpPr>
          <p:cNvPr id="2" name="title-rule-2">
            <a:extLst xmlns:a="http://schemas.openxmlformats.org/drawingml/2006/main">
              <a:ext uri="{FF2B5EF4-FFF2-40B4-BE49-F238E27FC236}">
                <a16:creationId xmlns:a16="http://schemas.microsoft.com/office/drawing/2014/main" id="{B4AF319A-1249-4DE0-8CFA-5EF5777F8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2">
            <a:extLst xmlns:a="http://schemas.openxmlformats.org/drawingml/2006/main">
              <a:ext uri="{FF2B5EF4-FFF2-40B4-BE49-F238E27FC236}">
                <a16:creationId xmlns:a16="http://schemas.microsoft.com/office/drawing/2014/main" id="{F55A82F0-1F53-4079-BE0B-CE902E4D8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2">
            <a:extLst xmlns:a="http://schemas.openxmlformats.org/drawingml/2006/main">
              <a:ext uri="{FF2B5EF4-FFF2-40B4-BE49-F238E27FC236}">
                <a16:creationId xmlns:a16="http://schemas.microsoft.com/office/drawing/2014/main" id="{A0440DAC-044C-4557-B0A5-588DC93E8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2775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19</a:t>
            </a:r>
          </a:p>
        </p:txBody>
      </p:sp>
      <p:sp>
        <p:nvSpPr>
          <p:cNvPr id="5" name="trade-takeaway">
            <a:extLst xmlns:a="http://schemas.openxmlformats.org/drawingml/2006/main">
              <a:ext uri="{FF2B5EF4-FFF2-40B4-BE49-F238E27FC236}">
                <a16:creationId xmlns:a16="http://schemas.microsoft.com/office/drawing/2014/main" id="{96FE1FEA-59B7-48C8-AB49-8594B38E6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53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최근 비교기간 2026.04~06을 직전 비교기간 2026.01~03과 비교했습니다. 남양주시의 최근 월평균이 4,612건/월으로 가장 많고, 상위 10개 지역 중 거래가 늘어난 곳은 2곳입니다. PPT는 TOP10만 표시하며 전체 하위지역 세부내용은 Excel에 수록했습니다.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065B0BEE-3996-4007-B9F0-8F2A4E3A9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거래 1위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E6A16103-7DEB-4B8F-94BB-20376B90A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남양주시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713F6815-C664-4076-A017-9A48EBC70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0D3A744E-04AC-43C9-8BB9-D36F45BE8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TOP10 월평균 · 2026.04~06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139CC733-7B80-421E-BA65-75AA2F51A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4F6FAE"/>
                </a:solidFill>
              </a:defRPr>
            </a:pPr>
            <a:r>
              <a:rPr sz="1800" b="1">
                <a:solidFill>
                  <a:srgbClr val="4F6FAE"/>
                </a:solidFill>
              </a:rPr>
              <a:t>30,173건/월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DC4DD3A5-9E9C-4271-8B46-C12DF6586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F01D0F8A-E148-44F8-ADDC-B8E179B75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거래 증가 · 직전 대비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B23CFFF0-B8D6-407F-8364-7F9E9A014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8B5CF6"/>
                </a:solidFill>
              </a:defRPr>
            </a:pPr>
            <a:r>
              <a:rPr sz="1800" b="1">
                <a:solidFill>
                  <a:srgbClr val="8B5CF6"/>
                </a:solidFill>
              </a:rPr>
              <a:t>2곳</a:t>
            </a:r>
          </a:p>
        </p:txBody>
      </p:sp>
      <p:sp>
        <p:nvSpPr>
          <p:cNvPr id="14" name="frame-EA_CHART_TRANSACTION">
            <a:extLst xmlns:a="http://schemas.openxmlformats.org/drawingml/2006/main">
              <a:ext uri="{FF2B5EF4-FFF2-40B4-BE49-F238E27FC236}">
                <a16:creationId xmlns:a16="http://schemas.microsoft.com/office/drawing/2014/main" id="{3F4360D2-002F-4F72-ABB8-EA52BBCFF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81300"/>
            <a:ext cx="6705600" cy="3371850"/>
          </a:xfrm>
          <a:prstGeom xmlns:a="http://schemas.openxmlformats.org/drawingml/2006/main" prst="roundRect">
            <a:avLst>
              <a:gd name="adj" fmla="val 39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11b179f7394f05"/>
          <a:stretch xmlns:a="http://schemas.openxmlformats.org/drawingml/2006/main"/>
        </p:blipFill>
        <p:spPr>
          <a:xfrm xmlns:a="http://schemas.openxmlformats.org/drawingml/2006/main" flipH="0" flipV="0">
            <a:off x="756179" y="2857500"/>
            <a:ext cx="6260042" cy="3219450"/>
          </a:xfrm>
          <a:prstGeom xmlns:a="http://schemas.openxmlformats.org/drawingml/2006/main" prst="rect">
            <a:avLst/>
          </a:prstGeom>
        </p:spPr>
      </p:pic>
      <p:graphicFrame>
        <p:nvGraphicFramePr>
          <p:cNvPr id="37" name=""/>
          <p:cNvGraphicFramePr/>
          <p:nvPr/>
        </p:nvGraphicFramePr>
        <p:xfrm>
          <a:off xmlns:a="http://schemas.openxmlformats.org/drawingml/2006/main" x="7448550" y="2914650"/>
          <a:ext xmlns:a="http://schemas.openxmlformats.org/drawingml/2006/main" cx="4133850" cy="31051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352550"/>
                <a:gridCol w="876300"/>
                <a:gridCol w="647700"/>
                <a:gridCol w="1257300"/>
              </a:tblGrid>
              <a:tr h="282286"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지역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최근 2026.04~06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직전비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부상 유형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282286"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남양주시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4,612건/월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+18.6%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아파트 전월세 +10.7%p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282286"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평택시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4F8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4,595건/월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4F8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-7.0%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4F8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토지 +3.2%p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4F8FA"/>
                    </a:solidFill>
                  </a:tcPr>
                </a:tc>
              </a:tr>
              <a:tr h="282286"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화성시 동탄구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3,402건/월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+3.7%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아파트 매매 +13.9%p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282286"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성남시 분당구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4F8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2,633건/월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4F8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-18.0%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4F8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아파트 매매 +6.9%p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4F8FA"/>
                    </a:solidFill>
                  </a:tcPr>
                </a:tc>
              </a:tr>
              <a:tr h="282286"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고양시 덕양구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2,630건/월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-6.6%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아파트 매매 +4.0%p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282286"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시흥시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4F8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2,606건/월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4F8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-5.1%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4F8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아파트 매매 +2.7%p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4F8FA"/>
                    </a:solidFill>
                  </a:tcPr>
                </a:tc>
              </a:tr>
              <a:tr h="282286"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파주시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2,566건/월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-1.9%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아파트 매매 +2.7%p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282286"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김포시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4F8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2,476건/월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4F8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-4.5%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4F8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아파트 매매 +0.9%p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4F8FA"/>
                    </a:solidFill>
                  </a:tcPr>
                </a:tc>
              </a:tr>
              <a:tr h="282286"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용인시 기흥구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2,331건/월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-14.4%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아파트 매매 +7.1%p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282286"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수원시 영통구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4F8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2,323건/월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4F8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-11.2%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4F8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0E3446"/>
                          </a:solidFill>
                        </a:rPr>
                        <a:t>아파트 매매 +8.1%p</a:t>
                      </a:r>
                    </a:p>
                  </a:txBody>
                  <a:tcPr marL="19050" marR="19050" marT="2381" marB="2381" anchor="ctr">
                    <a:lnL w="4763">
                      <a:solidFill>
                        <a:srgbClr val="D8E2E7"/>
                      </a:solidFill>
                      <a:prstDash val="solid"/>
                    </a:lnL>
                    <a:lnR w="4763">
                      <a:solidFill>
                        <a:srgbClr val="D8E2E7"/>
                      </a:solidFill>
                      <a:prstDash val="solid"/>
                    </a:lnR>
                    <a:lnT w="4763">
                      <a:solidFill>
                        <a:srgbClr val="D8E2E7"/>
                      </a:solidFill>
                      <a:prstDash val="solid"/>
                    </a:lnT>
                    <a:lnB w="4763">
                      <a:solidFill>
                        <a:srgbClr val="D8E2E7"/>
                      </a:solidFill>
                      <a:prstDash val="solid"/>
                    </a:lnB>
                    <a:solidFill>
                      <a:srgbClr val="F4F8FA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127582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1. 전체 부동산 유형 실거래 12개월 흐름 · 경기도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02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최근 비교기간 2026.04~06 월평균은 76,792건/월으로 직전 비교기간 2026.01~03 대비 -6.5%이며, 최근 거래 수준은 평균권(98)입니다.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월평균 (2026.04~06)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76,792건/월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직전 월평균 (2026.01~03)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82,101건/월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최근-직전 증감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-6.5%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94731056a249e1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300000"/>
                <a:gridCol w="1788400"/>
                <a:gridCol w="17884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비교 항목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2026.04~06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직전 2026.01~03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월평균 거래량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76,792건/월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82,101건/월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3개월 누적 거래량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230,375건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246,302건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기간 중 최고월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78,301건 · 2026-05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86,092건 · 2026-03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기간 중 최저월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75,365건 · 2026-04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74,267건 · 2026-02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거래 수준(평균=100)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평균권 · 98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105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전체 비교기간 월평균=100 · 집계 중 2026.07 · 비교 제외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4.1.1. 남양주시 부동산 유형별 흐름 요약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1935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20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남양주시의 최근 비교기간 2026.04~06 월평균 거래량 1위 유형은 아파트 전월세입니다. 아파트 전월세의 지역 내 점유율은 직전 비교기간보다 +10.7%p 늘었습니다.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거래량 1위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291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아파트 전월세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점유 확대 1위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441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아파트 전월세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비교 유효 유형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77327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7개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24b165170b49ac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2200000"/>
                <a:gridCol w="12268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유형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월평균(2026.04~06)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점유 변화(%p)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아파트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2,385건/월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+10.7%p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아파트 매매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860건/월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-2.2%p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다가구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419건/월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-3.0%p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토지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276건/월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-0.8%p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다세대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243건/월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-0.7%p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최근 2026-04~2026-06 ↔ 직전 2026-01~2026-03 · 점유 변화=최근-직전(%p)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4.1.2. 남양주시 거래방식 요약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1667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21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최근 비교기간 2026.04~06을 직전 비교기간 2026.01~03과 비교했습니다. 임대 비중 확대·월세화. 최근 매매 비중은 29.4%, 전월세 비중 변화는 +3.8%p, 전월세 내 월세 비중 변화는 +16.4%p입니다.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매매비중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9098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29.4%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전월세비중 변화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0119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+3.8%p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월세화 변화 · 최근-직전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0223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+16.4%p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8490b5e1754e74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1713400"/>
                <a:gridCol w="17134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비교 항목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2026.04~06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직전 2026.01~03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거래건수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13,835건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11,662건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매매 비중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29.4%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33.2%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전월세 비중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70.6%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66.8%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전월세 내 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68.4%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51.9%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변화 신호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임대 비중 확대·월세화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최근-직전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850" b="0">
                <a:solidFill>
                  <a:srgbClr val="64748B"/>
                </a:solidFill>
              </a:defRPr>
            </a:pPr>
            <a:r>
              <a:rPr sz="850" b="0">
                <a:solidFill>
                  <a:srgbClr val="64748B"/>
                </a:solidFill>
              </a:rPr>
              <a:t>최근 2026-04~2026-06 ↔ 직전 2026-01~2026-03 · 전월세=(전세+월세)/전체 · 월세화=월세/(전세+월세)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4.2.1. 평택시 부동산 유형별 흐름 요약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1935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22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평택시의 최근 비교기간 2026.04~06 월평균 거래량 1위 유형은 아파트 전월세입니다. 토지의 지역 내 점유율은 직전 비교기간보다 +3.2%p 늘었습니다.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거래량 1위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291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아파트 전월세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점유 확대 1위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441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토지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비교 유효 유형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77327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8개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0de0b5007b4329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2200000"/>
                <a:gridCol w="12268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유형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월평균(2026.04~06)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점유 변화(%p)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아파트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1,491건/월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-2.3%p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다가구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1,352건/월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-2.1%p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아파트 매매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687건/월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+1.5%p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다세대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391건/월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-0.4%p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토지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355건/월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+3.2%p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최근 2026-04~2026-06 ↔ 직전 2026-01~2026-03 · 점유 변화=최근-직전(%p)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4.2.2. 평택시 거래방식 요약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1667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23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최근 비교기간 2026.04~06을 직전 비교기간 2026.01~03과 비교했습니다. 매매 비중 회복 속 임대 월세화. 최근 매매 비중은 27.6%, 전월세 비중 변화는 -4.7%p, 전월세 내 월세 비중 변화는 +0.6%p입니다.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매매비중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9098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27.6%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전월세비중 변화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0119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-4.7%p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월세화 변화 · 최근-직전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0223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+0.6%p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9cc0343be34a68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1713400"/>
                <a:gridCol w="17134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비교 항목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2026.04~06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직전 2026.01~03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거래건수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13,784건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14,815건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매매 비중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27.6%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22.8%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전월세 비중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72.4%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77.2%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전월세 내 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80.9%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80.3%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변화 신호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매매 비중 회복 속 임대 월세화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최근-직전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850" b="0">
                <a:solidFill>
                  <a:srgbClr val="64748B"/>
                </a:solidFill>
              </a:defRPr>
            </a:pPr>
            <a:r>
              <a:rPr sz="850" b="0">
                <a:solidFill>
                  <a:srgbClr val="64748B"/>
                </a:solidFill>
              </a:rPr>
              <a:t>최근 2026-04~2026-06 ↔ 직전 2026-01~2026-03 · 전월세=(전세+월세)/전체 · 월세화=월세/(전세+월세)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4.3.1. 화성시 동탄구 부동산 유형별 흐름 요약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1935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24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화성시 동탄구의 최근 비교기간 2026.04~06 월평균 거래량 1위 유형은 아파트 매매입니다. 아파트 매매의 지역 내 점유율은 직전 비교기간보다 +13.9%p 늘었습니다.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거래량 1위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291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아파트 매매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점유 확대 1위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441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아파트 매매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비교 유효 유형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77327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5개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6b2a232aa34d56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2200000"/>
                <a:gridCol w="12268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유형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월평균(2026.04~06)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점유 변화(%p)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아파트 매매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1,409건/월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+13.9%p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아파트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993건/월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-11.4%p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오피스텔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633건/월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-2.6%p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다가구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199건/월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-0.3%p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오피스텔 매매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51건/월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+0.1%p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최근 2026-04~2026-06 ↔ 직전 2026-01~2026-03 · 점유 변화=최근-직전(%p)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4.3.2. 화성시 동탄구 거래방식 요약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1667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25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최근 비교기간 2026.04~06을 직전 비교기간 2026.01~03과 비교했습니다. 임대에서 매매로 비중 이동. 최근 매매 비중은 45.5%, 전월세 비중 변화는 -14.3%p, 전월세 내 월세 비중 변화는 +0.3%p입니다.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매매비중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9098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45.5%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전월세비중 변화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0119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-14.3%p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월세화 변화 · 최근-직전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0223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+0.3%p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659cb5c10b43f3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1713400"/>
                <a:gridCol w="17134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비교 항목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2026.04~06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직전 2026.01~03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거래건수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10,205건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9,840건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매매 비중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45.5%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31.1%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전월세 비중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54.5%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68.9%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전월세 내 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59.5%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59.2%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변화 신호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임대에서 매매로 비중 이동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최근-직전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850" b="0">
                <a:solidFill>
                  <a:srgbClr val="64748B"/>
                </a:solidFill>
              </a:defRPr>
            </a:pPr>
            <a:r>
              <a:rPr sz="850" b="0">
                <a:solidFill>
                  <a:srgbClr val="64748B"/>
                </a:solidFill>
              </a:rPr>
              <a:t>최근 2026-04~2026-06 ↔ 직전 2026-01~2026-03 · 전월세=(전세+월세)/전체 · 월세화=월세/(전세+월세)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4.4.1. 성남시 분당구 부동산 유형별 흐름 요약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1935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26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성남시 분당구의 최근 비교기간 2026.04~06 월평균 거래량 1위 유형은 아파트 전월세입니다. 아파트 매매의 지역 내 점유율은 직전 비교기간보다 +6.9%p 늘었습니다.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거래량 1위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291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아파트 전월세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점유 확대 1위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441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아파트 매매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비교 유효 유형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77327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9개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1dd549d669447c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2200000"/>
                <a:gridCol w="12268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유형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월평균(2026.04~06)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점유 변화(%p)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아파트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917건/월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-7.7%p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오피스텔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546건/월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+1.3%p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아파트 매매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418건/월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+6.9%p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다가구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400건/월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-0.4%p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다세대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98건/월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+0.2%p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최근 2026-04~2026-06 ↔ 직전 2026-01~2026-03 · 점유 변화=최근-직전(%p)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4.4.2. 성남시 분당구 거래방식 요약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1667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27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최근 비교기간 2026.04~06을 직전 비교기간 2026.01~03과 비교했습니다. 매매 비중 회복 속 임대 월세화. 최근 매매 비중은 25.5%, 전월세 비중 변화는 -6.6%p, 전월세 내 월세 비중 변화는 +2.8%p입니다.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매매비중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9098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25.5%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전월세비중 변화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0119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-6.6%p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월세화 변화 · 최근-직전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0223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+2.8%p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cf842e805c24480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1713400"/>
                <a:gridCol w="17134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비교 항목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2026.04~06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직전 2026.01~03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거래건수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7,899건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9,631건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매매 비중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25.5%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18.9%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전월세 비중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74.5%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81.1%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전월세 내 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57.1%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54.3%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변화 신호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매매 비중 회복 속 임대 월세화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최근-직전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850" b="0">
                <a:solidFill>
                  <a:srgbClr val="64748B"/>
                </a:solidFill>
              </a:defRPr>
            </a:pPr>
            <a:r>
              <a:rPr sz="850" b="0">
                <a:solidFill>
                  <a:srgbClr val="64748B"/>
                </a:solidFill>
              </a:rPr>
              <a:t>최근 2026-04~2026-06 ↔ 직전 2026-01~2026-03 · 전월세=(전세+월세)/전체 · 월세화=월세/(전세+월세)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4.5.1. 고양시 덕양구 부동산 유형별 흐름 요약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1935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28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고양시 덕양구의 최근 비교기간 2026.04~06 월평균 거래량 1위 유형은 아파트 전월세입니다. 아파트 매매의 지역 내 점유율은 직전 비교기간보다 +4.0%p 늘었습니다.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거래량 1위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291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아파트 전월세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점유 확대 1위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441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아파트 매매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비교 유효 유형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77327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8개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cf19bc7280f462d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2200000"/>
                <a:gridCol w="12268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유형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월평균(2026.04~06)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점유 변화(%p)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아파트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830건/월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-3.9%p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아파트 매매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509건/월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+4.0%p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오피스텔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452건/월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-1.2%p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다가구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405건/월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-1.2%p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다세대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176건/월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+0.5%p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최근 2026-04~2026-06 ↔ 직전 2026-01~2026-03 · 점유 변화=최근-직전(%p)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4.5.2. 고양시 덕양구 거래방식 요약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1667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29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최근 비교기간 2026.04~06을 직전 비교기간 2026.01~03과 비교했습니다. 매매 비중 확대·전세 비중 회복. 최근 매매 비중은 29.2%, 전월세 비중 변화는 -5.8%p, 전월세 내 월세 비중 변화는 -0.8%p입니다.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매매비중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9098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29.2%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전월세비중 변화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0119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-5.8%p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월세화 변화 · 최근-직전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0223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-0.8%p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723a3c5d3234eed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1713400"/>
                <a:gridCol w="17134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비교 항목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2026.04~06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직전 2026.01~03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거래건수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7,889건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8,446건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매매 비중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29.2%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23.4%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전월세 비중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70.8%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76.6%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전월세 내 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59.6%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60.4%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변화 신호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매매 비중 확대·전세 비중 회복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최근-직전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850" b="0">
                <a:solidFill>
                  <a:srgbClr val="64748B"/>
                </a:solidFill>
              </a:defRPr>
            </a:pPr>
            <a:r>
              <a:rPr sz="850" b="0">
                <a:solidFill>
                  <a:srgbClr val="64748B"/>
                </a:solidFill>
              </a:rPr>
              <a:t>최근 2026-04~2026-06 ↔ 직전 2026-01~2026-03 · 전월세=(전세+월세)/전체 · 월세화=월세/(전세+월세)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2. 부동산 유형별 흐름·수준 요약 · 경기도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03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최근 비교기간 2026.04~06 월평균 거래량 1위 유형은 아파트 전월세입니다. 아파트 매매의 점유율은 직전 비교기간 2026.01~03보다 +3.3%p 늘었습니다.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거래량 1위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아파트 전월세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점유 확대 1위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아파트 매매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비교 유효 유형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11개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db4f4b63f34746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2200000"/>
                <a:gridCol w="12268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유형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월평균(2026.04~06)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점유 변화(%p)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아파트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24,028건/월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-2.4%p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아파트 매매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15,510건/월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+3.3%p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다가구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12,039건/월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-1.3%p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오피스텔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7,245건/월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-1.2%p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다세대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5,800건/월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-0.1%p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최근 2026-04~2026-06 ↔ 직전 2026-01~2026-03 · 점유 변화=최근-직전(%p)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4.6.1. 시흥시 부동산 유형별 흐름 요약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1935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30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시흥시의 최근 비교기간 2026.04~06 월평균 거래량 1위 유형은 아파트 전월세입니다. 아파트 매매의 지역 내 점유율은 직전 비교기간보다 +2.7%p 늘었습니다.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거래량 1위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291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아파트 전월세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점유 확대 1위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441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아파트 매매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비교 유효 유형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77327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9개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fe8f85bced47da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2200000"/>
                <a:gridCol w="12268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유형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월평균(2026.04~06)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점유 변화(%p)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아파트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996건/월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-3.0%p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아파트 매매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544건/월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+2.7%p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오피스텔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322건/월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-3.6%p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다세대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201건/월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+0.0%p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다가구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192건/월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+0.2%p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최근 2026-04~2026-06 ↔ 직전 2026-01~2026-03 · 점유 변화=최근-직전(%p)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4.6.2. 시흥시 거래방식 요약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1667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31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최근 비교기간 2026.04~06을 직전 비교기간 2026.01~03과 비교했습니다. 매매 비중 확대·전세 비중 회복. 최근 매매 비중은 34.4%, 전월세 비중 변화는 -6.4%p, 전월세 내 월세 비중 변화는 -2.0%p입니다.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매매비중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9098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34.4%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전월세비중 변화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0119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-6.4%p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월세화 변화 · 최근-직전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0223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-2.0%p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6514090d658472a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1713400"/>
                <a:gridCol w="17134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비교 항목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2026.04~06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직전 2026.01~03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거래건수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7,819건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8,235건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매매 비중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34.4%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27.9%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전월세 비중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65.6%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72.1%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전월세 내 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63.0%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65.0%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변화 신호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매매 비중 확대·전세 비중 회복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최근-직전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850" b="0">
                <a:solidFill>
                  <a:srgbClr val="64748B"/>
                </a:solidFill>
              </a:defRPr>
            </a:pPr>
            <a:r>
              <a:rPr sz="850" b="0">
                <a:solidFill>
                  <a:srgbClr val="64748B"/>
                </a:solidFill>
              </a:rPr>
              <a:t>최근 2026-04~2026-06 ↔ 직전 2026-01~2026-03 · 전월세=(전세+월세)/전체 · 월세화=월세/(전세+월세)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4.7.1. 파주시 부동산 유형별 흐름 요약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1935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32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파주시의 최근 비교기간 2026.04~06 월평균 거래량 1위 유형은 아파트 전월세입니다. 아파트 매매의 지역 내 점유율은 직전 비교기간보다 +2.7%p 늘었습니다.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거래량 1위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291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아파트 전월세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점유 확대 1위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441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아파트 매매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비교 유효 유형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77327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8개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310d00e05e44d7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2200000"/>
                <a:gridCol w="12268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유형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월평균(2026.04~06)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점유 변화(%p)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아파트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989건/월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-0.7%p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아파트 매매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410건/월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+2.7%p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토지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341건/월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-0.8%p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다가구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295건/월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-0.1%p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오피스텔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196건/월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-3.0%p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최근 2026-04~2026-06 ↔ 직전 2026-01~2026-03 · 점유 변화=최근-직전(%p)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4.7.2. 파주시 거래방식 요약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1667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33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최근 비교기간 2026.04~06을 직전 비교기간 2026.01~03과 비교했습니다. 임대에서 매매로 비중 이동. 최근 매매 비중은 37.3%, 전월세 비중 변화는 -3.7%p, 전월세 내 월세 비중 변화는 +0.2%p입니다.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매매비중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9098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37.3%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전월세비중 변화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0119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-3.7%p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월세화 변화 · 최근-직전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0223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+0.2%p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32b49739e4f430b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1713400"/>
                <a:gridCol w="17134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비교 항목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2026.04~06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직전 2026.01~03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거래건수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7,699건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7,851건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매매 비중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37.3%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33.6%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전월세 비중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62.7%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66.4%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전월세 내 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62.7%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62.6%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변화 신호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임대에서 매매로 비중 이동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최근-직전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850" b="0">
                <a:solidFill>
                  <a:srgbClr val="64748B"/>
                </a:solidFill>
              </a:defRPr>
            </a:pPr>
            <a:r>
              <a:rPr sz="850" b="0">
                <a:solidFill>
                  <a:srgbClr val="64748B"/>
                </a:solidFill>
              </a:rPr>
              <a:t>최근 2026-04~2026-06 ↔ 직전 2026-01~2026-03 · 전월세=(전세+월세)/전체 · 월세화=월세/(전세+월세)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4.8.1. 김포시 부동산 유형별 흐름 요약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1935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34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김포시의 최근 비교기간 2026.04~06 월평균 거래량 1위 유형은 아파트 전월세입니다. 아파트 매매의 지역 내 점유율은 직전 비교기간보다 +0.9%p 늘었습니다.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거래량 1위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291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아파트 전월세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점유 확대 1위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441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아파트 매매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비교 유효 유형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77327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8개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7b186ee83a41d0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2200000"/>
                <a:gridCol w="12268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유형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월평균(2026.04~06)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점유 변화(%p)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아파트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880건/월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-0.0%p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오피스텔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450건/월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-1.4%p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아파트 매매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425건/월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+0.9%p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다가구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299건/월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-0.2%p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토지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205건/월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+0.2%p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최근 2026-04~2026-06 ↔ 직전 2026-01~2026-03 · 점유 변화=최근-직전(%p)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4.8.2. 김포시 거래방식 요약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1667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35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최근 비교기간 2026.04~06을 직전 비교기간 2026.01~03과 비교했습니다. 매매 비중 회복 속 임대 월세화. 최근 매매 비중은 30.8%, 전월세 비중 변화는 -1.2%p, 전월세 내 월세 비중 변화는 +1.6%p입니다.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매매비중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9098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30.8%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전월세비중 변화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0119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-1.2%p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월세화 변화 · 최근-직전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0223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+1.6%p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7c995c105224363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1713400"/>
                <a:gridCol w="17134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비교 항목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2026.04~06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직전 2026.01~03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거래건수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7,429건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7,779건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매매 비중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30.8%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29.7%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전월세 비중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69.2%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70.3%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전월세 내 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63.4%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61.8%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변화 신호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매매 비중 회복 속 임대 월세화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최근-직전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850" b="0">
                <a:solidFill>
                  <a:srgbClr val="64748B"/>
                </a:solidFill>
              </a:defRPr>
            </a:pPr>
            <a:r>
              <a:rPr sz="850" b="0">
                <a:solidFill>
                  <a:srgbClr val="64748B"/>
                </a:solidFill>
              </a:rPr>
              <a:t>최근 2026-04~2026-06 ↔ 직전 2026-01~2026-03 · 전월세=(전세+월세)/전체 · 월세화=월세/(전세+월세)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4.9.1. 용인시 기흥구 부동산 유형별 흐름 요약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1935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36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용인시 기흥구의 최근 비교기간 2026.04~06 월평균 거래량 1위 유형은 아파트 매매입니다. 아파트 매매의 지역 내 점유율은 직전 비교기간보다 +7.1%p 늘었습니다.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거래량 1위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291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아파트 매매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점유 확대 1위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441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아파트 매매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비교 유효 유형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77327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8개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c9353550ca43e6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2200000"/>
                <a:gridCol w="12268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유형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월평균(2026.04~06)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점유 변화(%p)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아파트 매매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853건/월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+7.1%p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아파트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676건/월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-5.0%p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다가구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357건/월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-3.3%p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다세대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137건/월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+0.6%p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오피스텔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113건/월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-1.2%p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최근 2026-04~2026-06 ↔ 직전 2026-01~2026-03 · 점유 변화=최근-직전(%p)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4.9.2. 용인시 기흥구 거래방식 요약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1667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37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최근 비교기간 2026.04~06을 직전 비교기간 2026.01~03과 비교했습니다. 매매 비중 확대·전세 비중 회복. 최근 매매 비중은 45.0%, 전월세 비중 변화는 -8.9%p, 전월세 내 월세 비중 변화는 -1.7%p입니다.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매매비중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9098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45.0%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전월세비중 변화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0119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-8.9%p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월세화 변화 · 최근-직전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0223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-1.7%p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40476749ca3404f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1713400"/>
                <a:gridCol w="17134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비교 항목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2026.04~06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직전 2026.01~03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거래건수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6,993건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8,172건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매매 비중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45.0%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36.1%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전월세 비중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55.0%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63.9%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전월세 내 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54.3%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56.0%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변화 신호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매매 비중 확대·전세 비중 회복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최근-직전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850" b="0">
                <a:solidFill>
                  <a:srgbClr val="64748B"/>
                </a:solidFill>
              </a:defRPr>
            </a:pPr>
            <a:r>
              <a:rPr sz="850" b="0">
                <a:solidFill>
                  <a:srgbClr val="64748B"/>
                </a:solidFill>
              </a:rPr>
              <a:t>최근 2026-04~2026-06 ↔ 직전 2026-01~2026-03 · 전월세=(전세+월세)/전체 · 월세화=월세/(전세+월세)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4.10.1. 수원시 영통구 부동산 유형별 흐름 요약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77245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38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수원시 영통구의 최근 비교기간 2026.04~06 월평균 거래량 1위 유형은 아파트 전월세입니다. 아파트 매매의 지역 내 점유율은 직전 비교기간보다 +8.1%p 늘었습니다.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거래량 1위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0398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아파트 전월세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점유 확대 1위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1902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아파트 매매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비교 유효 유형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75044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7개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89a513886a24515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2200000"/>
                <a:gridCol w="12268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유형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월평균(2026.04~06)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점유 변화(%p)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아파트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672건/월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-3.4%p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아파트 매매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628건/월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+8.1%p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오피스텔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437건/월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-2.4%p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다가구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416건/월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-3.1%p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오피스텔 매매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54건/월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+0.2%p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최근 2026-04~2026-06 ↔ 직전 2026-01~2026-03 · 점유 변화=최근-직전(%p)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4.10.2. 수원시 영통구 거래방식 요약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1667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39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최근 비교기간 2026.04~06을 직전 비교기간 2026.01~03과 비교했습니다. 매매 비중 확대·전세 비중 회복. 최근 매매 비중은 32.6%, 전월세 비중 변화는 -8.9%p, 전월세 내 월세 비중 변화는 -1.3%p입니다.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매매비중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6502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32.6%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전월세비중 변화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7552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-8.9%p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월세화 변화 · 최근-직전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78148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-1.3%p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7221eb4c8d84603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1713400"/>
                <a:gridCol w="17134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비교 항목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2026.04~06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직전 2026.01~03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거래건수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6,968건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7,844건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매매 비중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32.6%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23.7%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전월세 비중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67.4%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76.3%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전월세 내 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59.7%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61.1%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변화 신호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매매 비중 확대·전세 비중 회복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최근-직전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850" b="0">
                <a:solidFill>
                  <a:srgbClr val="64748B"/>
                </a:solidFill>
              </a:defRPr>
            </a:pPr>
            <a:r>
              <a:rPr sz="850" b="0">
                <a:solidFill>
                  <a:srgbClr val="64748B"/>
                </a:solidFill>
              </a:rPr>
              <a:t>최근 2026-04~2026-06 ↔ 직전 2026-01~2026-03 · 전월세=(전세+월세)/전체 · 월세화=월세/(전세+월세)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2.1. 아파트 매매 상세 흐름 · 경기도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1667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04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아파트 매매 유형의 최근 비교기간 2026.04~06 월평균은 15,510건/월으로 직전 비교기간 2026.01~03 대비 +11.7%입니다. 점유율은 20.2%로 +3.3%p 변했고, 최근 거래 수준은 평균 상회(114)입니다.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월평균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15,510건/월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거래량 변화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+11.7%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거래 수준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평균 상회 · 114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ae60318685432c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2200000"/>
                <a:gridCol w="12268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비교 항목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2026.04~06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직전 2026.01~03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월평균 거래량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15,510건/월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13,883건/월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3개월 누적 거래량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46,531건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41,648건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기간 점유율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20.2%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16.9%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점유 변화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+3.3%p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최근-직전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거래 수준(평균=100)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평균 상회 · 114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전체 월평균 13,549건/월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최근 2026-04~2026-06 ↔ 직전 2026-01~2026-03 · 수준=최근 월평균/전체 비교기간 월평균×100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2.2. 아파트 전월세 상세 흐름 · 경기도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1667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05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아파트 전월세 유형의 최근 비교기간 2026.04~06 월평균은 24,028건/월으로 직전 비교기간 2026.01~03 대비 -13.0%입니다. 점유율은 31.3%로 -2.4%p 변했고, 최근 거래 수준은 평균 하회(88)입니다.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월평균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24,028건/월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거래량 변화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-13.0%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거래 수준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평균 하회 · 88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e6bbe8bfeb54aee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2200000"/>
                <a:gridCol w="12268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비교 항목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2026.04~06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직전 2026.01~03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월평균 거래량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24,028건/월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27,620건/월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3개월 누적 거래량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72,084건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82,861건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기간 점유율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31.3%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33.6%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점유 변화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-2.4%p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최근-직전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거래 수준(평균=100)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평균 하회 · 88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전체 월평균 27,226건/월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최근 2026-04~2026-06 ↔ 직전 2026-01~2026-03 · 수준=최근 월평균/전체 비교기간 월평균×100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2.3. 다가구 매매 상세 흐름 · 경기도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1667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06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다가구 매매 유형의 최근 비교기간 2026.04~06 월평균은 556건/월으로 직전 비교기간 2026.01~03 대비 +3.6%입니다. 점유율은 0.7%로 +0.1%p 변했고, 최근 거래 수준은 평균 상회(111)입니다.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월평균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556건/월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거래량 변화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+3.6%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거래 수준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평균 상회 · 111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3338ff5c3b14b99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2200000"/>
                <a:gridCol w="12268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비교 항목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2026.04~06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직전 2026.01~03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월평균 거래량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556건/월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537건/월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3개월 누적 거래량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1,669건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1,611건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기간 점유율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0.7%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0.7%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점유 변화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+0.1%p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최근-직전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거래 수준(평균=100)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평균 상회 · 111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전체 월평균 503건/월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최근 2026-04~2026-06 ↔ 직전 2026-01~2026-03 · 수준=최근 월평균/전체 비교기간 월평균×100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2.4. 다가구 전월세 상세 흐름 · 경기도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1667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07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다가구 전월세 유형의 최근 비교기간 2026.04~06 월평균은 12,039건/월으로 직전 비교기간 2026.01~03 대비 -13.6%입니다. 점유율은 15.7%로 -1.3%p 변했고, 최근 거래 수준은 평균권(97)입니다.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월평균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12,039건/월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거래량 변화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-13.6%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거래 수준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평균권 · 97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0fd7dc902e45ca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2200000"/>
                <a:gridCol w="12268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비교 항목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2026.04~06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직전 2026.01~03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월평균 거래량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12,039건/월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13,938건/월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3개월 누적 거래량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36,118건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41,813건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기간 점유율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15.7%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17.0%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점유 변화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-1.3%p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최근-직전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거래 수준(평균=100)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평균권 · 97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전체 월평균 12,425건/월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최근 2026-04~2026-06 ↔ 직전 2026-01~2026-03 · 수준=최근 월평균/전체 비교기간 월평균×100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2.5. 오피스텔 매매 상세 흐름 · 경기도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1667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08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오피스텔 매매 유형의 최근 비교기간 2026.04~06 월평균은 1,136건/월으로 직전 비교기간 2026.01~03 대비 +3.4%입니다. 점유율은 1.5%로 +0.1%p 변했고, 최근 거래 수준은 평균 상회(106)입니다.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월평균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1,136건/월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거래량 변화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+3.4%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거래 수준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평균 상회 · 106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bfa9bc5bc34b43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2200000"/>
                <a:gridCol w="12268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비교 항목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2026.04~06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직전 2026.01~03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월평균 거래량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1,136건/월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1,099건/월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3개월 누적 거래량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3,408건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3,297건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기간 점유율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1.5%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1.3%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점유 변화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+0.1%p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최근-직전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거래 수준(평균=100)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평균 상회 · 106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전체 월평균 1,068건/월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최근 2026-04~2026-06 ↔ 직전 2026-01~2026-03 · 수준=최근 월평균/전체 비교기간 월평균×100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2.6. 오피스텔 전월세 상세 흐름 · 경기도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1667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09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오피스텔 전월세 유형의 최근 비교기간 2026.04~06 월평균은 7,245건/월으로 직전 비교기간 2026.01~03 대비 -17.0%입니다. 점유율은 9.4%로 -1.2%p 변했고, 최근 거래 수준은 평균 하회(94)입니다.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월평균 · 2026.04~06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7,245건/월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거래량 변화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-17.0%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거래 수준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평균 하회 · 94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e06113360cb49c8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2200000"/>
                <a:gridCol w="12268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비교 항목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2026.04~06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직전 2026.01~03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월평균 거래량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7,245건/월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8,726건/월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3개월 누적 거래량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21,736건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26,177건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기간 점유율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9.4%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10.6%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점유 변화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-1.2%p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최근-직전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거래 수준(평균=100)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평균 하회 · 94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전체 월평균 7,710건/월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최근 2026-04~2026-06 ↔ 직전 2026-01~2026-03 · 수준=최근 월평균/전체 비교기간 월평균×100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2026-08-09T13:58:10.7950000Z</dcterms:created>
  <dcterms:modified xsi:type="dcterms:W3CDTF">2026-08-09T13:58:10.7950000Z</dcterms:modified>
</coreProperties>
</file>