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e05fca7a5b34566" /><Relationship Type="http://schemas.openxmlformats.org/officeDocument/2006/relationships/extended-properties" Target="/docProps/app.xml" Id="R04f76910bde2430b" /><Relationship Type="http://schemas.openxmlformats.org/officeDocument/2006/relationships/officeDocument" Target="/ppt/presentation.xml" Id="R615e6186fbf04e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769f61804d4319"/>
  </p:sldMasterIdLst>
  <p:notesMasterIdLst>
    <p:notesMasterId xmlns:r="http://schemas.openxmlformats.org/officeDocument/2006/relationships" r:id="Ra5d3a33467a847f0"/>
  </p:notesMasterIdLst>
  <p:sldIdLst>
    <p:sldId xmlns:r="http://schemas.openxmlformats.org/officeDocument/2006/relationships" id="256" r:id="Ra48e8dd7d5374e09"/>
    <p:sldId xmlns:r="http://schemas.openxmlformats.org/officeDocument/2006/relationships" id="257" r:id="R62096353cee94340"/>
    <p:sldId xmlns:r="http://schemas.openxmlformats.org/officeDocument/2006/relationships" id="258" r:id="R888548db94b54a61"/>
    <p:sldId xmlns:r="http://schemas.openxmlformats.org/officeDocument/2006/relationships" id="259" r:id="R0a913ff3a42345fd"/>
    <p:sldId xmlns:r="http://schemas.openxmlformats.org/officeDocument/2006/relationships" id="260" r:id="Rb23ac8d9636d47d6"/>
    <p:sldId xmlns:r="http://schemas.openxmlformats.org/officeDocument/2006/relationships" id="261" r:id="R845cf2fce833479a"/>
    <p:sldId xmlns:r="http://schemas.openxmlformats.org/officeDocument/2006/relationships" id="262" r:id="R984f130bfac74178"/>
    <p:sldId xmlns:r="http://schemas.openxmlformats.org/officeDocument/2006/relationships" id="263" r:id="Rbd6b6c01679e4816"/>
    <p:sldId xmlns:r="http://schemas.openxmlformats.org/officeDocument/2006/relationships" id="264" r:id="Rd6c245c396a041df"/>
    <p:sldId xmlns:r="http://schemas.openxmlformats.org/officeDocument/2006/relationships" id="265" r:id="Rd44e6e9fd9bd45c5"/>
    <p:sldId xmlns:r="http://schemas.openxmlformats.org/officeDocument/2006/relationships" id="266" r:id="R38ee4befc2f04a74"/>
    <p:sldId xmlns:r="http://schemas.openxmlformats.org/officeDocument/2006/relationships" id="267" r:id="Rc937bc216fe4407b"/>
    <p:sldId xmlns:r="http://schemas.openxmlformats.org/officeDocument/2006/relationships" id="268" r:id="R9646959ac8de451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cdfd57da5be4975" /><Relationship Type="http://schemas.openxmlformats.org/officeDocument/2006/relationships/slideMaster" Target="/ppt/slideMasters/slideMaster1.xml" Id="Ra7769f61804d4319" /><Relationship Type="http://schemas.openxmlformats.org/officeDocument/2006/relationships/notesMaster" Target="/ppt/notesMasters/notesMaster1.xml" Id="Ra5d3a33467a847f0" /><Relationship Type="http://schemas.openxmlformats.org/officeDocument/2006/relationships/presProps" Target="/ppt/presProps.xml" Id="Rf70f6945a9d04975" /><Relationship Type="http://schemas.openxmlformats.org/officeDocument/2006/relationships/tableStyles" Target="/ppt/tableStyles.xml" Id="R05bd0a621ad642b4" /><Relationship Type="http://schemas.openxmlformats.org/officeDocument/2006/relationships/slide" Target="/ppt/slides/slide1.xml" Id="Ra48e8dd7d5374e09" /><Relationship Type="http://schemas.openxmlformats.org/officeDocument/2006/relationships/slide" Target="/ppt/slides/slide2.xml" Id="R62096353cee94340" /><Relationship Type="http://schemas.openxmlformats.org/officeDocument/2006/relationships/slide" Target="/ppt/slides/slide3.xml" Id="R888548db94b54a61" /><Relationship Type="http://schemas.openxmlformats.org/officeDocument/2006/relationships/slide" Target="/ppt/slides/slide4.xml" Id="R0a913ff3a42345fd" /><Relationship Type="http://schemas.openxmlformats.org/officeDocument/2006/relationships/slide" Target="/ppt/slides/slide5.xml" Id="Rb23ac8d9636d47d6" /><Relationship Type="http://schemas.openxmlformats.org/officeDocument/2006/relationships/slide" Target="/ppt/slides/slide6.xml" Id="R845cf2fce833479a" /><Relationship Type="http://schemas.openxmlformats.org/officeDocument/2006/relationships/slide" Target="/ppt/slides/slide7.xml" Id="R984f130bfac74178" /><Relationship Type="http://schemas.openxmlformats.org/officeDocument/2006/relationships/slide" Target="/ppt/slides/slide8.xml" Id="Rbd6b6c01679e4816" /><Relationship Type="http://schemas.openxmlformats.org/officeDocument/2006/relationships/slide" Target="/ppt/slides/slide9.xml" Id="Rd6c245c396a041df" /><Relationship Type="http://schemas.openxmlformats.org/officeDocument/2006/relationships/slide" Target="/ppt/slides/slide10.xml" Id="Rd44e6e9fd9bd45c5" /><Relationship Type="http://schemas.openxmlformats.org/officeDocument/2006/relationships/slide" Target="/ppt/slides/slide11.xml" Id="R38ee4befc2f04a74" /><Relationship Type="http://schemas.openxmlformats.org/officeDocument/2006/relationships/slide" Target="/ppt/slides/slide12.xml" Id="Rc937bc216fe4407b" /><Relationship Type="http://schemas.openxmlformats.org/officeDocument/2006/relationships/slide" Target="/ppt/slides/slide13.xml" Id="R9646959ac8de451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04eb7a69295452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73f9fa536944d43" /><Relationship Type="http://schemas.openxmlformats.org/officeDocument/2006/relationships/notesMaster" Target="/ppt/notesMasters/notesMaster1.xml" Id="Ra36f41b71c05428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bc5310469c14abb" /><Relationship Type="http://schemas.openxmlformats.org/officeDocument/2006/relationships/notesMaster" Target="/ppt/notesMasters/notesMaster1.xml" Id="Rfe3bddb0c0904a8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a78efd1882e4223" /><Relationship Type="http://schemas.openxmlformats.org/officeDocument/2006/relationships/notesMaster" Target="/ppt/notesMasters/notesMaster1.xml" Id="Rb85412eb62d0450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f4b3c1a90ea484b" /><Relationship Type="http://schemas.openxmlformats.org/officeDocument/2006/relationships/notesMaster" Target="/ppt/notesMasters/notesMaster1.xml" Id="R349bc1330e7445d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ced7aec55c247c8" /><Relationship Type="http://schemas.openxmlformats.org/officeDocument/2006/relationships/notesMaster" Target="/ppt/notesMasters/notesMaster1.xml" Id="R2a5737b5dd0b489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0126366aff64561" /><Relationship Type="http://schemas.openxmlformats.org/officeDocument/2006/relationships/notesMaster" Target="/ppt/notesMasters/notesMaster1.xml" Id="R7f3d66b3f3fd424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6f454bbd2c64d94" /><Relationship Type="http://schemas.openxmlformats.org/officeDocument/2006/relationships/notesMaster" Target="/ppt/notesMasters/notesMaster1.xml" Id="R17f81f50568642e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67915ab79134448" /><Relationship Type="http://schemas.openxmlformats.org/officeDocument/2006/relationships/notesMaster" Target="/ppt/notesMasters/notesMaster1.xml" Id="R7c4e36dfcd204c3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48ae7e9ed2742c2" /><Relationship Type="http://schemas.openxmlformats.org/officeDocument/2006/relationships/notesMaster" Target="/ppt/notesMasters/notesMaster1.xml" Id="Ra0f3b5c3da94410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9ed60142c374393" /><Relationship Type="http://schemas.openxmlformats.org/officeDocument/2006/relationships/notesMaster" Target="/ppt/notesMasters/notesMaster1.xml" Id="Rf652c8055c4a40f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32e5b232ddf4235" /><Relationship Type="http://schemas.openxmlformats.org/officeDocument/2006/relationships/notesMaster" Target="/ppt/notesMasters/notesMaster1.xml" Id="R5b3cdd873f5d43b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4ec617331514eb9" /><Relationship Type="http://schemas.openxmlformats.org/officeDocument/2006/relationships/notesMaster" Target="/ppt/notesMasters/notesMaster1.xml" Id="R80b3c56aefa54d9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ac1196172de4ea2" /><Relationship Type="http://schemas.openxmlformats.org/officeDocument/2006/relationships/notesMaster" Target="/ppt/notesMasters/notesMaster1.xml" Id="R838ccfdfde3b445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EasyAutomation Realty 지역분석 데이터(선택 지역·기준월 기준, 생성 시점에 갱신)</a:t>
            </a:r>
          </a:p>
          <a:p xmlns:a="http://schemas.openxmlformats.org/drawingml/2006/main">
            <a:r>
              <a:t>- 실거래가·주간시세·입주·청약·인구·미분양 원자료를 보고서 생성 서비스에서 집계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https://easyautomation.co.kr/realty/real-transactions/property-analysis?cancelled=exclude&amp;category=all&amp;city=41360&amp;dong=all&amp;level=dong&amp;metro=41&amp;startMonth=2025-08&amp;endMonth=2026-07</a:t>
            </a:r>
          </a:p>
          <a:p xmlns:a="http://schemas.openxmlformats.org/drawingml/2006/main">
            <a:r>
              <a:t>- 국토교통부 실거래 신고 완료분 기반 월별 거래 집계</a:t>
            </a:r>
          </a:p>
          <a:p xmlns:a="http://schemas.openxmlformats.org/drawingml/2006/main">
            <a:r>
              <a:t>- 12개월 추이와 최근 비교기간 2026.04~06 대 직전 비교기간 2026.01~03 비교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https://easyautomation.co.kr/realty/real-transactions/property-analysis?cancelled=exclude&amp;category=all&amp;city=41360&amp;dong=all&amp;level=dong&amp;metro=41&amp;startMonth=2025-08&amp;endMonth=2026-07</a:t>
            </a:r>
          </a:p>
          <a:p xmlns:a="http://schemas.openxmlformats.org/drawingml/2006/main">
            <a:r>
              <a:t>- 유형별 거래량, 점유율, 현재 수준 지수는 동일 집계 기간 기준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https://easyautomation.co.kr/realty/real-transactions/property-analysis?cancelled=exclude&amp;category=all&amp;city=41360&amp;dong=all&amp;level=dong&amp;metro=41&amp;startMonth=2025-08&amp;endMonth=2026-07</a:t>
            </a:r>
          </a:p>
          <a:p xmlns:a="http://schemas.openxmlformats.org/drawingml/2006/main">
            <a:r>
              <a:t>- 임대 비중=(전세+월세)/전체, 임대 내 월세 비중=월세/(전세+월세)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https://easyautomation.co.kr/realty/real-transactions/property-analysis?cancelled=exclude&amp;category=all&amp;city=41360&amp;dong=all&amp;level=dong&amp;metro=41&amp;startMonth=2025-08&amp;endMonth=2026-07</a:t>
            </a:r>
          </a:p>
          <a:p xmlns:a="http://schemas.openxmlformats.org/drawingml/2006/main">
            <a:r>
              <a:t>- 하위지역 순위는 최근 비교기간 2026.04~06 거래량 기준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국토교통부 실거래 신고 완료분 기반 월별 거래 집계</a:t>
            </a:r>
          </a:p>
          <a:p xmlns:a="http://schemas.openxmlformats.org/drawingml/2006/main">
            <a:r>
              <a:t>- 최신월 수치는 추가 신고에 따라 달라질 수 있음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EasyAutomation Realty 단지·전용면적별 시세 집계</a:t>
            </a:r>
          </a:p>
          <a:p xmlns:a="http://schemas.openxmlformats.org/drawingml/2006/main">
            <a:r>
              <a:t>- 매매·전세 각각 변동률 상위 항목을 표시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한국부동산원 주간 아파트가격동향</a:t>
            </a:r>
          </a:p>
          <a:p xmlns:a="http://schemas.openxmlformats.org/drawingml/2006/main">
            <a:r>
              <a:t>- 선택 지역에서 제공 가능한 최소 행정구역 단위 적용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민영 아파트 입주 예정 물량</a:t>
            </a:r>
          </a:p>
          <a:p xmlns:a="http://schemas.openxmlformats.org/drawingml/2006/main">
            <a:r>
              <a:t>- 국민주택·임대주택·임의공급·무순위·불법행위 재공급 제외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청약홈 민영 아파트 1순위 공급·접수 집계</a:t>
            </a:r>
          </a:p>
          <a:p xmlns:a="http://schemas.openxmlformats.org/drawingml/2006/main">
            <a:r>
              <a:t>- 주택형별 공급과 접수를 합산하고 중복 공급세대는 최댓값 한 번만 반영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행정구역별 주민등록 인구·세대 집계</a:t>
            </a:r>
          </a:p>
          <a:p xmlns:a="http://schemas.openxmlformats.org/drawingml/2006/main">
            <a:r>
              <a:t>- 선택 지역에서 제공 가능한 최소 행정구역 단위 적용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국토교통부 미분양·준공후 미분양 통계</a:t>
            </a:r>
          </a:p>
          <a:p xmlns:a="http://schemas.openxmlformats.org/drawingml/2006/main">
            <a:r>
              <a:t>- 선택 지역에서 제공 가능한 최소 행정구역 단위 적용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EasyAutomation Realty 지역분석 상세 데이터</a:t>
            </a:r>
          </a:p>
          <a:p xmlns:a="http://schemas.openxmlformats.org/drawingml/2006/main">
            <a:r>
              <a:t>- 자료 기준·최소 행정구역 적용 원칙은 슬라이드 하단에 표시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41face2a94ec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d3b329c6d544574" /><Relationship Type="http://schemas.openxmlformats.org/officeDocument/2006/relationships/slideLayout" Target="/ppt/slideLayouts/slideLayout1.xml" Id="R94699f4b4c024e6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699f4b4c024e6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bb4a1f0544ca8" /><Relationship Type="http://schemas.openxmlformats.org/officeDocument/2006/relationships/notesSlide" Target="/ppt/notesSlides/notesSlide1.xml" Id="R53f34938913844e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c46261ac146c5" /><Relationship Type="http://schemas.openxmlformats.org/officeDocument/2006/relationships/image" Target="/ppt/media/property-image1.png" Id="R2aa53765cf4441df" /><Relationship Type="http://schemas.openxmlformats.org/officeDocument/2006/relationships/notesSlide" Target="/ppt/notesSlides/notesSlide10.xml" Id="R203af4f1a62e4b2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515f7a53f4315" /><Relationship Type="http://schemas.openxmlformats.org/officeDocument/2006/relationships/image" Target="/ppt/media/property-image2.png" Id="Rea71a63f4c2c4c08" /><Relationship Type="http://schemas.openxmlformats.org/officeDocument/2006/relationships/notesSlide" Target="/ppt/notesSlides/notesSlide11.xml" Id="Rd2c55813b56e42e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4396b6f2e4529" /><Relationship Type="http://schemas.openxmlformats.org/officeDocument/2006/relationships/image" Target="/ppt/media/property-image3.png" Id="R4453f2be548f4264" /><Relationship Type="http://schemas.openxmlformats.org/officeDocument/2006/relationships/notesSlide" Target="/ppt/notesSlides/notesSlide12.xml" Id="R30483ccb29974e5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29741a17f4032" /><Relationship Type="http://schemas.openxmlformats.org/officeDocument/2006/relationships/image" Target="/ppt/media/property-image4.png" Id="Rec5558413be147c9" /><Relationship Type="http://schemas.openxmlformats.org/officeDocument/2006/relationships/notesSlide" Target="/ppt/notesSlides/notesSlide13.xml" Id="Rd4d89ee82f05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93a00a0fe4831" /><Relationship Type="http://schemas.openxmlformats.org/officeDocument/2006/relationships/image" Target="/ppt/media/image.png" Id="R49845d285db54e70" /><Relationship Type="http://schemas.openxmlformats.org/officeDocument/2006/relationships/notesSlide" Target="/ppt/notesSlides/notesSlide2.xml" Id="R6f604098c5ab4e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6cc05c7d14e64" /><Relationship Type="http://schemas.openxmlformats.org/officeDocument/2006/relationships/notesSlide" Target="/ppt/notesSlides/notesSlide3.xml" Id="Re75c29b2265d42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170f7bf694baa" /><Relationship Type="http://schemas.openxmlformats.org/officeDocument/2006/relationships/image" Target="/ppt/media/image2.png" Id="Re0bde7fd18c144fb" /><Relationship Type="http://schemas.openxmlformats.org/officeDocument/2006/relationships/image" Target="/ppt/media/image3.png" Id="Reba4b1bfed3b4db2" /><Relationship Type="http://schemas.openxmlformats.org/officeDocument/2006/relationships/notesSlide" Target="/ppt/notesSlides/notesSlide4.xml" Id="R5063794a095d4a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adb1a0915498f" /><Relationship Type="http://schemas.openxmlformats.org/officeDocument/2006/relationships/image" Target="/ppt/media/image4.png" Id="R79bf1e8b49564d70" /><Relationship Type="http://schemas.openxmlformats.org/officeDocument/2006/relationships/notesSlide" Target="/ppt/notesSlides/notesSlide5.xml" Id="Rdcd3d8f0109a49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f1ce0813141ce" /><Relationship Type="http://schemas.openxmlformats.org/officeDocument/2006/relationships/image" Target="/ppt/media/image5.png" Id="R0304e4974610490c" /><Relationship Type="http://schemas.openxmlformats.org/officeDocument/2006/relationships/notesSlide" Target="/ppt/notesSlides/notesSlide6.xml" Id="Rd09a29f2153048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5bb0006ae4125" /><Relationship Type="http://schemas.openxmlformats.org/officeDocument/2006/relationships/image" Target="/ppt/media/image6.png" Id="Ref99097e1ec7436b" /><Relationship Type="http://schemas.openxmlformats.org/officeDocument/2006/relationships/image" Target="/ppt/media/image7.png" Id="R933ef8223ad349ad" /><Relationship Type="http://schemas.openxmlformats.org/officeDocument/2006/relationships/notesSlide" Target="/ppt/notesSlides/notesSlide7.xml" Id="R19a4209895db4cb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b087c7e224ecd" /><Relationship Type="http://schemas.openxmlformats.org/officeDocument/2006/relationships/image" Target="/ppt/media/image8.png" Id="Rdc224c0295704bec" /><Relationship Type="http://schemas.openxmlformats.org/officeDocument/2006/relationships/image" Target="/ppt/media/image9.png" Id="R5d0a20b5349a4967" /><Relationship Type="http://schemas.openxmlformats.org/officeDocument/2006/relationships/notesSlide" Target="/ppt/notesSlides/notesSlide8.xml" Id="R2f613b0fd018435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1e8c875ae4817" /><Relationship Type="http://schemas.openxmlformats.org/officeDocument/2006/relationships/notesSlide" Target="/ppt/notesSlides/notesSlide9.xml" Id="R71cf17efa42a4d5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cover-accent">
            <a:extLst xmlns:a="http://schemas.openxmlformats.org/drawingml/2006/main">
              <a:ext uri="{FF2B5EF4-FFF2-40B4-BE49-F238E27FC236}">
                <a16:creationId xmlns:a16="http://schemas.microsoft.com/office/drawing/2014/main" id="{5C05C684-97CE-46B5-B300-20A27BECD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ver-brand">
            <a:extLst xmlns:a="http://schemas.openxmlformats.org/drawingml/2006/main">
              <a:ext uri="{FF2B5EF4-FFF2-40B4-BE49-F238E27FC236}">
                <a16:creationId xmlns:a16="http://schemas.microsoft.com/office/drawing/2014/main" id="{A7B03BEB-45CE-4CC9-B21E-0A679F29A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14350"/>
            <a:ext cx="4000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D8478"/>
                </a:solidFill>
              </a:defRPr>
            </a:pPr>
            <a:r>
              <a:rPr sz="1275" b="1">
                <a:solidFill>
                  <a:srgbClr val="2D8478"/>
                </a:solidFill>
              </a:rPr>
              <a:t>이지자동화 부동산</a:t>
            </a:r>
          </a:p>
        </p:txBody>
      </p:sp>
      <p:sp>
        <p:nvSpPr>
          <p:cNvPr id="3" name="cover-title">
            <a:extLst xmlns:a="http://schemas.openxmlformats.org/drawingml/2006/main">
              <a:ext uri="{FF2B5EF4-FFF2-40B4-BE49-F238E27FC236}">
                <a16:creationId xmlns:a16="http://schemas.microsoft.com/office/drawing/2014/main" id="{3123E6DB-C654-49E2-8721-8B33A60E9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76350"/>
            <a:ext cx="103822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E3446"/>
                </a:solidFill>
              </a:defRPr>
            </a:pPr>
            <a:r>
              <a:rPr sz="3750" b="1">
                <a:solidFill>
                  <a:srgbClr val="0E3446"/>
                </a:solidFill>
              </a:rPr>
              <a:t>경기 남양주시 지역 부동산 종합 분석</a:t>
            </a:r>
          </a:p>
        </p:txBody>
      </p:sp>
      <p:sp>
        <p:nvSpPr>
          <p:cNvPr id="4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080E37AB-E9BF-4CB9-8F22-BC1362CC7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47950"/>
            <a:ext cx="971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64748B"/>
                </a:solidFill>
              </a:defRPr>
            </a:pPr>
            <a:r>
              <a:rPr sz="1425" b="0">
                <a:solidFill>
                  <a:srgbClr val="64748B"/>
                </a:solidFill>
              </a:rPr>
              <a:t>2026년 7월 · 데이터 기준 20260816</a:t>
            </a:r>
          </a:p>
        </p:txBody>
      </p:sp>
      <p:sp>
        <p:nvSpPr>
          <p:cNvPr id="5" name="cover-date">
            <a:extLst xmlns:a="http://schemas.openxmlformats.org/drawingml/2006/main">
              <a:ext uri="{FF2B5EF4-FFF2-40B4-BE49-F238E27FC236}">
                <a16:creationId xmlns:a16="http://schemas.microsoft.com/office/drawing/2014/main" id="{E40A96D9-095B-470B-8F5E-251D26F78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33725"/>
            <a:ext cx="590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48B"/>
                </a:solidFill>
              </a:defRPr>
            </a:pPr>
            <a:r>
              <a:rPr sz="975" b="0">
                <a:solidFill>
                  <a:srgbClr val="64748B"/>
                </a:solidFill>
              </a:rPr>
              <a:t>선택 지역의 거래·시세·공급·청약·인구·미분양을 한 흐름으로 정리했습니다.</a:t>
            </a:r>
          </a:p>
        </p:txBody>
      </p:sp>
      <p:sp>
        <p:nvSpPr>
          <p:cNvPr id="6" name="cover-rule">
            <a:extLst xmlns:a="http://schemas.openxmlformats.org/drawingml/2006/main">
              <a:ext uri="{FF2B5EF4-FFF2-40B4-BE49-F238E27FC236}">
                <a16:creationId xmlns:a16="http://schemas.microsoft.com/office/drawing/2014/main" id="{9C8BE5A1-61B9-4B68-86F3-AF30BC05D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76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metric-label-426-0">
            <a:extLst xmlns:a="http://schemas.openxmlformats.org/drawingml/2006/main">
              <a:ext uri="{FF2B5EF4-FFF2-40B4-BE49-F238E27FC236}">
                <a16:creationId xmlns:a16="http://schemas.microsoft.com/office/drawing/2014/main" id="{2875F6AD-3101-42F5-8576-513F0D0B0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057650"/>
            <a:ext cx="18516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아파트 매매 거래</a:t>
            </a:r>
          </a:p>
        </p:txBody>
      </p:sp>
      <p:sp>
        <p:nvSpPr>
          <p:cNvPr id="8" name="metric-value-426-0">
            <a:extLst xmlns:a="http://schemas.openxmlformats.org/drawingml/2006/main">
              <a:ext uri="{FF2B5EF4-FFF2-40B4-BE49-F238E27FC236}">
                <a16:creationId xmlns:a16="http://schemas.microsoft.com/office/drawing/2014/main" id="{3B1033C1-CAAE-4BE5-959B-84CC0B6B2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05300"/>
            <a:ext cx="185166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1,018건</a:t>
            </a:r>
          </a:p>
        </p:txBody>
      </p:sp>
      <p:sp>
        <p:nvSpPr>
          <p:cNvPr id="9" name="metric-detail-426-0">
            <a:extLst xmlns:a="http://schemas.openxmlformats.org/drawingml/2006/main">
              <a:ext uri="{FF2B5EF4-FFF2-40B4-BE49-F238E27FC236}">
                <a16:creationId xmlns:a16="http://schemas.microsoft.com/office/drawing/2014/main" id="{A343903D-CD3D-4079-856F-3375337D0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14875"/>
            <a:ext cx="185166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675" b="0">
                <a:solidFill>
                  <a:srgbClr val="64748B"/>
                </a:solidFill>
              </a:defRPr>
            </a:pPr>
            <a:r>
              <a:rPr sz="675" b="0">
                <a:solidFill>
                  <a:srgbClr val="64748B"/>
                </a:solidFill>
              </a:rPr>
              <a:t>2026년 7월 기준 · 전월 대비 4.2%</a:t>
            </a:r>
          </a:p>
        </p:txBody>
      </p:sp>
      <p:sp>
        <p:nvSpPr>
          <p:cNvPr id="10" name="metric-divider-426-1">
            <a:extLst xmlns:a="http://schemas.openxmlformats.org/drawingml/2006/main">
              <a:ext uri="{FF2B5EF4-FFF2-40B4-BE49-F238E27FC236}">
                <a16:creationId xmlns:a16="http://schemas.microsoft.com/office/drawing/2014/main" id="{CB78A515-6A21-4496-A527-1209397C7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4160" y="40957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metric-label-426-1">
            <a:extLst xmlns:a="http://schemas.openxmlformats.org/drawingml/2006/main">
              <a:ext uri="{FF2B5EF4-FFF2-40B4-BE49-F238E27FC236}">
                <a16:creationId xmlns:a16="http://schemas.microsoft.com/office/drawing/2014/main" id="{EFBA88B5-C708-4D22-BA53-FE78E1307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5610" y="4057650"/>
            <a:ext cx="18516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주간 매매가격</a:t>
            </a:r>
          </a:p>
        </p:txBody>
      </p:sp>
      <p:sp>
        <p:nvSpPr>
          <p:cNvPr id="12" name="metric-value-426-1">
            <a:extLst xmlns:a="http://schemas.openxmlformats.org/drawingml/2006/main">
              <a:ext uri="{FF2B5EF4-FFF2-40B4-BE49-F238E27FC236}">
                <a16:creationId xmlns:a16="http://schemas.microsoft.com/office/drawing/2014/main" id="{A2602352-B8B5-4D4D-A98D-6E696A69A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5610" y="4305300"/>
            <a:ext cx="185166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E1694F"/>
                </a:solidFill>
              </a:defRPr>
            </a:pPr>
            <a:r>
              <a:rPr sz="1800" b="1">
                <a:solidFill>
                  <a:srgbClr val="E1694F"/>
                </a:solidFill>
              </a:rPr>
              <a:t>+0.18%</a:t>
            </a:r>
          </a:p>
        </p:txBody>
      </p:sp>
      <p:sp>
        <p:nvSpPr>
          <p:cNvPr id="13" name="metric-divider-426-2">
            <a:extLst xmlns:a="http://schemas.openxmlformats.org/drawingml/2006/main">
              <a:ext uri="{FF2B5EF4-FFF2-40B4-BE49-F238E27FC236}">
                <a16:creationId xmlns:a16="http://schemas.microsoft.com/office/drawing/2014/main" id="{FCEB4158-1E2C-4797-B023-CECFACDC5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8720" y="40957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label-426-2">
            <a:extLst xmlns:a="http://schemas.openxmlformats.org/drawingml/2006/main">
              <a:ext uri="{FF2B5EF4-FFF2-40B4-BE49-F238E27FC236}">
                <a16:creationId xmlns:a16="http://schemas.microsoft.com/office/drawing/2014/main" id="{F42900E9-89CF-4966-9E5A-7DF800D84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0170" y="4057650"/>
            <a:ext cx="18516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주간 전세가격</a:t>
            </a:r>
          </a:p>
        </p:txBody>
      </p:sp>
      <p:sp>
        <p:nvSpPr>
          <p:cNvPr id="15" name="metric-value-426-2">
            <a:extLst xmlns:a="http://schemas.openxmlformats.org/drawingml/2006/main">
              <a:ext uri="{FF2B5EF4-FFF2-40B4-BE49-F238E27FC236}">
                <a16:creationId xmlns:a16="http://schemas.microsoft.com/office/drawing/2014/main" id="{58F72680-545D-43E1-967D-2F0350CE7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0170" y="4305300"/>
            <a:ext cx="185166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+0.23%</a:t>
            </a:r>
          </a:p>
        </p:txBody>
      </p:sp>
      <p:sp>
        <p:nvSpPr>
          <p:cNvPr id="16" name="metric-divider-426-3">
            <a:extLst xmlns:a="http://schemas.openxmlformats.org/drawingml/2006/main">
              <a:ext uri="{FF2B5EF4-FFF2-40B4-BE49-F238E27FC236}">
                <a16:creationId xmlns:a16="http://schemas.microsoft.com/office/drawing/2014/main" id="{5FA9CB0D-C212-4524-947A-FBE820741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3280" y="40957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metric-label-426-3">
            <a:extLst xmlns:a="http://schemas.openxmlformats.org/drawingml/2006/main">
              <a:ext uri="{FF2B5EF4-FFF2-40B4-BE49-F238E27FC236}">
                <a16:creationId xmlns:a16="http://schemas.microsoft.com/office/drawing/2014/main" id="{FA59621B-986C-4264-BC52-9E4387E87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4730" y="4057650"/>
            <a:ext cx="18516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입주물량</a:t>
            </a:r>
          </a:p>
        </p:txBody>
      </p:sp>
      <p:sp>
        <p:nvSpPr>
          <p:cNvPr id="18" name="metric-value-426-3">
            <a:extLst xmlns:a="http://schemas.openxmlformats.org/drawingml/2006/main">
              <a:ext uri="{FF2B5EF4-FFF2-40B4-BE49-F238E27FC236}">
                <a16:creationId xmlns:a16="http://schemas.microsoft.com/office/drawing/2014/main" id="{E066EF72-F7B7-4792-B1A4-5B5FE8068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4730" y="4305300"/>
            <a:ext cx="185166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20,211호</a:t>
            </a:r>
          </a:p>
        </p:txBody>
      </p:sp>
      <p:sp>
        <p:nvSpPr>
          <p:cNvPr id="19" name="metric-divider-426-4">
            <a:extLst xmlns:a="http://schemas.openxmlformats.org/drawingml/2006/main">
              <a:ext uri="{FF2B5EF4-FFF2-40B4-BE49-F238E27FC236}">
                <a16:creationId xmlns:a16="http://schemas.microsoft.com/office/drawing/2014/main" id="{E2CFCE9C-E49D-435D-8C8B-59B1796D6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7840" y="40957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metric-label-426-4">
            <a:extLst xmlns:a="http://schemas.openxmlformats.org/drawingml/2006/main">
              <a:ext uri="{FF2B5EF4-FFF2-40B4-BE49-F238E27FC236}">
                <a16:creationId xmlns:a16="http://schemas.microsoft.com/office/drawing/2014/main" id="{D7560561-8BF5-4ADE-8C1F-00741DE77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9290" y="4057650"/>
            <a:ext cx="18516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최근 1순위 경쟁률</a:t>
            </a:r>
          </a:p>
        </p:txBody>
      </p:sp>
      <p:sp>
        <p:nvSpPr>
          <p:cNvPr id="21" name="metric-value-426-4">
            <a:extLst xmlns:a="http://schemas.openxmlformats.org/drawingml/2006/main">
              <a:ext uri="{FF2B5EF4-FFF2-40B4-BE49-F238E27FC236}">
                <a16:creationId xmlns:a16="http://schemas.microsoft.com/office/drawing/2014/main" id="{53E8A9A4-6A0C-4B01-9E02-9BD56AA52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9290" y="4305300"/>
            <a:ext cx="185166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E1694F"/>
                </a:solidFill>
              </a:defRPr>
            </a:pPr>
            <a:r>
              <a:rPr sz="1800" b="1">
                <a:solidFill>
                  <a:srgbClr val="E1694F"/>
                </a:solidFill>
              </a:rPr>
              <a:t>0.58:1</a:t>
            </a:r>
          </a:p>
        </p:txBody>
      </p:sp>
      <p:sp>
        <p:nvSpPr>
          <p:cNvPr id="22" name="cover-scope">
            <a:extLst xmlns:a="http://schemas.openxmlformats.org/drawingml/2006/main">
              <a:ext uri="{FF2B5EF4-FFF2-40B4-BE49-F238E27FC236}">
                <a16:creationId xmlns:a16="http://schemas.microsoft.com/office/drawing/2014/main" id="{E40A1E38-9E68-472E-B7F4-CBCCC7D92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829300"/>
            <a:ext cx="685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2D8478"/>
                </a:solidFill>
              </a:defRPr>
            </a:pPr>
            <a:r>
              <a:rPr sz="900" b="1">
                <a:solidFill>
                  <a:srgbClr val="2D8478"/>
                </a:solidFill>
              </a:rPr>
              <a:t>거래 · 시세 · 공급 · 청약 · 인구 · 미분양</a:t>
            </a:r>
          </a:p>
        </p:txBody>
      </p:sp>
      <p:sp>
        <p:nvSpPr>
          <p:cNvPr id="23" name="footer-brand-1">
            <a:extLst xmlns:a="http://schemas.openxmlformats.org/drawingml/2006/main">
              <a:ext uri="{FF2B5EF4-FFF2-40B4-BE49-F238E27FC236}">
                <a16:creationId xmlns:a16="http://schemas.microsoft.com/office/drawing/2014/main" id="{7F553C95-9A05-4E37-91F3-27DD3BDAB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24" name="footer-page-1">
            <a:extLst xmlns:a="http://schemas.openxmlformats.org/drawingml/2006/main">
              <a:ext uri="{FF2B5EF4-FFF2-40B4-BE49-F238E27FC236}">
                <a16:creationId xmlns:a16="http://schemas.microsoft.com/office/drawing/2014/main" id="{A6F4A6CD-F97D-45FE-B04F-2A42276CE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95702875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부록 A. 전체 부동산 유형 실거래 12개월 흐름 · 경기 남양주시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10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 월평균은 4,611.7건으로 직전 비교기간 2026.01~03 대비 +18.6%이며, 현재 수준은 평균 상회(109)입니다.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월평균 (26.4~6)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4,612건/월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직전 월평균 (26.1~3)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3,887건/월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최근-직전 증감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+18.6%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a53765cf4441df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300000"/>
                <a:gridCol w="1788400"/>
                <a:gridCol w="17884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월평균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4,612건/월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3,887건/월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3개월 누적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13,835건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11,662건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기간 중 최고월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5,724건 · 26.5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4,237건 · 26.1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기간 중 최저월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3,799건 · 26.4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3,427건 · 26.2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거래 수준(평균=100)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109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92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전체 비교기간 2025.08~2026.06 월평균=100 · 집계 중 월 2026.07 · 비교 제외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부록 B. 부동산 유형 흐름·수준 · 경기 남양주시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11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 월평균 거래량 1위 유형은 아파트 전월세입니다. 아파트 전월세의 점유율은 직전 비교기간 2026.01~03보다 +10.7%p 늘었습니다.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1위 · 26.4~6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아파트 전월세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점유 상승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아파트 전월세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비교 유효 유형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8개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71a63f4c2c4c08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유형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월평균(2026.04~06)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점유 변화(%p)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2,385건/월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+10.7%p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매매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860건/월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-2.2%p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다가구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419건/월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-3.0%p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토지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276건/월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-0.8%p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다세대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243건/월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-0.7%p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2026.04~06 ↔ 직전 2026.01~03 · 점유 변화=최근-직전(%p)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부록 C. 매매·전월세 전환 · 경기 남양주시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12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2026.01~03 → 2026.04~06. 매매 33.2% → 29.4% (-3.8%p), 임대 66.8% → 70.6% (+3.8%p), 임대 내 월세 51.9% → 68.4% (+16.4%p).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매매 비중 · 직전→최근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33.2% → 29.4% (-3.8%p)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임대 비중 · 직전→최근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66.8% → 70.6% (+3.8%p)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임대 내 월세 비중 · 직전→최근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51.9% → 68.4% (+16.4%p)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53f2be548f4264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1713400"/>
                <a:gridCol w="17134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부동산군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임대 비중 변화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월세화 변화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+3.8%p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+16.4%p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+7.2%p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+26.2%p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단독·다가구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-0.2%p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+1.9%p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연립·다세대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-2.5%p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-3.8%p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오피스텔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+0.5%p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+3.5%p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50" b="0">
                <a:solidFill>
                  <a:srgbClr val="64748B"/>
                </a:solidFill>
              </a:defRPr>
            </a:pPr>
            <a:r>
              <a:rPr sz="850" b="0">
                <a:solidFill>
                  <a:srgbClr val="64748B"/>
                </a:solidFill>
              </a:rPr>
              <a:t>최근 2026.04~06 ↔ 직전 2026.01~03 · 임대=(전세+월세)/전체 · 월세화=월세/(전세+월세)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title-2">
            <a:extLst xmlns:a="http://schemas.openxmlformats.org/drawingml/2006/main">
              <a:ext uri="{FF2B5EF4-FFF2-40B4-BE49-F238E27FC236}">
                <a16:creationId xmlns:a16="http://schemas.microsoft.com/office/drawing/2014/main" id="{F8FC105C-165D-4E88-95C5-14411799F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부록 D. 지역 TOP10 · 경기 남양주시</a:t>
            </a:r>
          </a:p>
        </p:txBody>
      </p:sp>
      <p:sp>
        <p:nvSpPr>
          <p:cNvPr id="2" name="title-rule-2">
            <a:extLst xmlns:a="http://schemas.openxmlformats.org/drawingml/2006/main">
              <a:ext uri="{FF2B5EF4-FFF2-40B4-BE49-F238E27FC236}">
                <a16:creationId xmlns:a16="http://schemas.microsoft.com/office/drawing/2014/main" id="{B4AF319A-1249-4DE0-8CFA-5EF5777F8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2">
            <a:extLst xmlns:a="http://schemas.openxmlformats.org/drawingml/2006/main">
              <a:ext uri="{FF2B5EF4-FFF2-40B4-BE49-F238E27FC236}">
                <a16:creationId xmlns:a16="http://schemas.microsoft.com/office/drawing/2014/main" id="{F55A82F0-1F53-4079-BE0B-CE902E4D8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2">
            <a:extLst xmlns:a="http://schemas.openxmlformats.org/drawingml/2006/main">
              <a:ext uri="{FF2B5EF4-FFF2-40B4-BE49-F238E27FC236}">
                <a16:creationId xmlns:a16="http://schemas.microsoft.com/office/drawing/2014/main" id="{A0440DAC-044C-4557-B0A5-588DC93E8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13</a:t>
            </a:r>
          </a:p>
        </p:txBody>
      </p:sp>
      <p:sp>
        <p:nvSpPr>
          <p:cNvPr id="5" name="trade-takeaway">
            <a:extLst xmlns:a="http://schemas.openxmlformats.org/drawingml/2006/main">
              <a:ext uri="{FF2B5EF4-FFF2-40B4-BE49-F238E27FC236}">
                <a16:creationId xmlns:a16="http://schemas.microsoft.com/office/drawing/2014/main" id="{96FE1FEA-59B7-48C8-AB49-8594B38E6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53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2026.04~06을 직전 비교기간 2026.01~03과 비교했습니다. 다산동의 최근 월평균이 1,705건으로 가장 많고, TOP 10 중 거래가 늘어난 지역은 8곳입니다.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065B0BEE-3996-4007-B9F0-8F2A4E3A9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1위 · 26.4~6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E6A16103-7DEB-4B8F-94BB-20376B90A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다산동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713F6815-C664-4076-A017-9A48EBC70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0D3A744E-04AC-43C9-8BB9-D36F45BE8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TOP10 월평균 · 26.4~6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139CC733-7B80-421E-BA65-75AA2F51A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4F6FAE"/>
                </a:solidFill>
              </a:defRPr>
            </a:pPr>
            <a:r>
              <a:rPr sz="1800" b="1">
                <a:solidFill>
                  <a:srgbClr val="4F6FAE"/>
                </a:solidFill>
              </a:rPr>
              <a:t>3,590건/월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DC4DD3A5-9E9C-4271-8B46-C12DF6586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F01D0F8A-E148-44F8-ADDC-B8E179B75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거래 증가 · 직전 26.1~3 대비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B23CFFF0-B8D6-407F-8364-7F9E9A014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8B5CF6"/>
                </a:solidFill>
              </a:defRPr>
            </a:pPr>
            <a:r>
              <a:rPr sz="1800" b="1">
                <a:solidFill>
                  <a:srgbClr val="8B5CF6"/>
                </a:solidFill>
              </a:rPr>
              <a:t>8곳</a:t>
            </a:r>
          </a:p>
        </p:txBody>
      </p:sp>
      <p:sp>
        <p:nvSpPr>
          <p:cNvPr id="14" name="frame-EA_CHART_TRANSACTION">
            <a:extLst xmlns:a="http://schemas.openxmlformats.org/drawingml/2006/main">
              <a:ext uri="{FF2B5EF4-FFF2-40B4-BE49-F238E27FC236}">
                <a16:creationId xmlns:a16="http://schemas.microsoft.com/office/drawing/2014/main" id="{3F4360D2-002F-4F72-ABB8-EA52BBCFF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81300"/>
            <a:ext cx="6705600" cy="3371850"/>
          </a:xfrm>
          <a:prstGeom xmlns:a="http://schemas.openxmlformats.org/drawingml/2006/main" prst="roundRect">
            <a:avLst>
              <a:gd name="adj" fmla="val 39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5558413be147c9"/>
          <a:stretch xmlns:a="http://schemas.openxmlformats.org/drawingml/2006/main"/>
        </p:blipFill>
        <p:spPr>
          <a:xfrm xmlns:a="http://schemas.openxmlformats.org/drawingml/2006/main" flipH="0" flipV="0">
            <a:off x="756179" y="2857500"/>
            <a:ext cx="6260042" cy="3219450"/>
          </a:xfrm>
          <a:prstGeom xmlns:a="http://schemas.openxmlformats.org/drawingml/2006/main" prst="rect">
            <a:avLst/>
          </a:prstGeom>
        </p:spPr>
      </p:pic>
      <p:graphicFrame>
        <p:nvGraphicFramePr>
          <p:cNvPr id="35" name=""/>
          <p:cNvGraphicFramePr/>
          <p:nvPr/>
        </p:nvGraphicFramePr>
        <p:xfrm>
          <a:off xmlns:a="http://schemas.openxmlformats.org/drawingml/2006/main" x="7448550" y="2914650"/>
          <a:ext xmlns:a="http://schemas.openxmlformats.org/drawingml/2006/main" cx="4133850" cy="31051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750000"/>
                <a:gridCol w="1050000"/>
                <a:gridCol w="750000"/>
                <a:gridCol w="1583850"/>
              </a:tblGrid>
              <a:tr h="443593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 b="1">
                          <a:solidFill>
                            <a:srgbClr val="FFFFFF"/>
                          </a:solidFill>
                        </a:rPr>
                        <a:t>지역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 b="1">
                          <a:solidFill>
                            <a:srgbClr val="FFFFFF"/>
                          </a:solidFill>
                        </a:rPr>
                        <a:t>최근 26.4~6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 b="1">
                          <a:solidFill>
                            <a:srgbClr val="FFFFFF"/>
                          </a:solidFill>
                        </a:rPr>
                        <a:t>직전비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 b="1">
                          <a:solidFill>
                            <a:srgbClr val="FFFFFF"/>
                          </a:solidFill>
                        </a:rPr>
                        <a:t>부상 유형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43593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다산동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1,705건/월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+57.7%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아파트 전월세 +22.5%p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43593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별내동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638건/월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+21.2%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아파트 전월세 +12.3%p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43593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호평동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223건/월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-5.0%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아파트 매매 +2.7%p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43593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평내동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174건/월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+16.8%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토지 +2.8%p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43593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진접읍 금곡리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171건/월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+16.3%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아파트 전월세 +14.0%p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43593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와부읍 덕소리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155건/월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-9.9%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아파트 매매 +6.2%p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127582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title-2">
            <a:extLst xmlns:a="http://schemas.openxmlformats.org/drawingml/2006/main">
              <a:ext uri="{FF2B5EF4-FFF2-40B4-BE49-F238E27FC236}">
                <a16:creationId xmlns:a16="http://schemas.microsoft.com/office/drawing/2014/main" id="{F8FC105C-165D-4E88-95C5-14411799F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1. 아파트 거래 동향 · 경기 남양주시</a:t>
            </a:r>
          </a:p>
        </p:txBody>
      </p:sp>
      <p:sp>
        <p:nvSpPr>
          <p:cNvPr id="2" name="title-rule-2">
            <a:extLst xmlns:a="http://schemas.openxmlformats.org/drawingml/2006/main">
              <a:ext uri="{FF2B5EF4-FFF2-40B4-BE49-F238E27FC236}">
                <a16:creationId xmlns:a16="http://schemas.microsoft.com/office/drawing/2014/main" id="{B4AF319A-1249-4DE0-8CFA-5EF5777F8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2">
            <a:extLst xmlns:a="http://schemas.openxmlformats.org/drawingml/2006/main">
              <a:ext uri="{FF2B5EF4-FFF2-40B4-BE49-F238E27FC236}">
                <a16:creationId xmlns:a16="http://schemas.microsoft.com/office/drawing/2014/main" id="{F55A82F0-1F53-4079-BE0B-CE902E4D8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2">
            <a:extLst xmlns:a="http://schemas.openxmlformats.org/drawingml/2006/main">
              <a:ext uri="{FF2B5EF4-FFF2-40B4-BE49-F238E27FC236}">
                <a16:creationId xmlns:a16="http://schemas.microsoft.com/office/drawing/2014/main" id="{A0440DAC-044C-4557-B0A5-588DC93E8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02</a:t>
            </a:r>
          </a:p>
        </p:txBody>
      </p:sp>
      <p:sp>
        <p:nvSpPr>
          <p:cNvPr id="5" name="trade-takeaway">
            <a:extLst xmlns:a="http://schemas.openxmlformats.org/drawingml/2006/main">
              <a:ext uri="{FF2B5EF4-FFF2-40B4-BE49-F238E27FC236}">
                <a16:creationId xmlns:a16="http://schemas.microsoft.com/office/drawing/2014/main" id="{96FE1FEA-59B7-48C8-AB49-8594B38E6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53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2026년 7월 기준 경기 남양주시 아파트 매매 거래는 1,018건이며 전월 대비 4.2%입니다.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065B0BEE-3996-4007-B9F0-8F2A4E3A9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매매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E6A16103-7DEB-4B8F-94BB-20376B90A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1,018건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713F6815-C664-4076-A017-9A48EBC70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0D3A744E-04AC-43C9-8BB9-D36F45BE8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전세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139CC733-7B80-421E-BA65-75AA2F51A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4F6FAE"/>
                </a:solidFill>
              </a:defRPr>
            </a:pPr>
            <a:r>
              <a:rPr sz="1800" b="1">
                <a:solidFill>
                  <a:srgbClr val="4F6FAE"/>
                </a:solidFill>
              </a:rPr>
              <a:t>756건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DC4DD3A5-9E9C-4271-8B46-C12DF6586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F01D0F8A-E148-44F8-ADDC-B8E179B75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월세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B23CFFF0-B8D6-407F-8364-7F9E9A014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8B5CF6"/>
                </a:solidFill>
              </a:defRPr>
            </a:pPr>
            <a:r>
              <a:rPr sz="1800" b="1">
                <a:solidFill>
                  <a:srgbClr val="8B5CF6"/>
                </a:solidFill>
              </a:rPr>
              <a:t>781건</a:t>
            </a:r>
          </a:p>
        </p:txBody>
      </p:sp>
      <p:sp>
        <p:nvSpPr>
          <p:cNvPr id="14" name="frame-EA_CHART_TRANSACTION">
            <a:extLst xmlns:a="http://schemas.openxmlformats.org/drawingml/2006/main">
              <a:ext uri="{FF2B5EF4-FFF2-40B4-BE49-F238E27FC236}">
                <a16:creationId xmlns:a16="http://schemas.microsoft.com/office/drawing/2014/main" id="{3F4360D2-002F-4F72-ABB8-EA52BBCFF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14650"/>
            <a:ext cx="6705600" cy="3566160"/>
          </a:xfrm>
          <a:prstGeom xmlns:a="http://schemas.openxmlformats.org/drawingml/2006/main" prst="roundRect">
            <a:avLst>
              <a:gd name="adj" fmla="val 39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845d285db54e70"/>
          <a:stretch xmlns:a="http://schemas.openxmlformats.org/drawingml/2006/main"/>
        </p:blipFill>
        <p:spPr>
          <a:xfrm xmlns:a="http://schemas.openxmlformats.org/drawingml/2006/main">
            <a:off x="756179" y="2990850"/>
            <a:ext cx="6260042" cy="3413760"/>
          </a:xfrm>
          <a:prstGeom xmlns:a="http://schemas.openxmlformats.org/drawingml/2006/main" prst="rect">
            <a:avLst/>
          </a:prstGeom>
        </p:spPr>
      </p:pic>
      <p:graphicFrame>
        <p:nvGraphicFramePr>
          <p:cNvPr id="35" name=""/>
          <p:cNvGraphicFramePr/>
          <p:nvPr/>
        </p:nvGraphicFramePr>
        <p:xfrm>
          <a:off xmlns:a="http://schemas.openxmlformats.org/drawingml/2006/main" x="7448550" y="2914650"/>
          <a:ext xmlns:a="http://schemas.openxmlformats.org/drawingml/2006/main" cx="4133850" cy="31051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162050"/>
                <a:gridCol w="990600"/>
                <a:gridCol w="990600"/>
                <a:gridCol w="990600"/>
              </a:tblGrid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기준월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매매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전세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월세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2025-08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465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788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728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2025-09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535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831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2,206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2025-10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738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851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1,249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2025-11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753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869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1,684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2025-12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654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852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1,333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2026-01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905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1,001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732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2026-02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681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812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631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2026-03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843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940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665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2026-04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673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684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892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2026-05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929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807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2,742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2026-06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977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757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1,273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2026-07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1,018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756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781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127582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itle-3">
            <a:extLst xmlns:a="http://schemas.openxmlformats.org/drawingml/2006/main">
              <a:ext uri="{FF2B5EF4-FFF2-40B4-BE49-F238E27FC236}">
                <a16:creationId xmlns:a16="http://schemas.microsoft.com/office/drawing/2014/main" id="{DE8B7B3D-8098-490D-BDB8-219EFFBB5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2. 주요 단지 가격 변동 · 경기 남양주시</a:t>
            </a:r>
          </a:p>
        </p:txBody>
      </p:sp>
      <p:sp>
        <p:nvSpPr>
          <p:cNvPr id="2" name="title-rule-3">
            <a:extLst xmlns:a="http://schemas.openxmlformats.org/drawingml/2006/main">
              <a:ext uri="{FF2B5EF4-FFF2-40B4-BE49-F238E27FC236}">
                <a16:creationId xmlns:a16="http://schemas.microsoft.com/office/drawing/2014/main" id="{D11A46F5-2A44-4106-A2EA-2CE3F700C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3">
            <a:extLst xmlns:a="http://schemas.openxmlformats.org/drawingml/2006/main">
              <a:ext uri="{FF2B5EF4-FFF2-40B4-BE49-F238E27FC236}">
                <a16:creationId xmlns:a16="http://schemas.microsoft.com/office/drawing/2014/main" id="{3422CA57-D229-4CA1-8981-08544CA9D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3">
            <a:extLst xmlns:a="http://schemas.openxmlformats.org/drawingml/2006/main">
              <a:ext uri="{FF2B5EF4-FFF2-40B4-BE49-F238E27FC236}">
                <a16:creationId xmlns:a16="http://schemas.microsoft.com/office/drawing/2014/main" id="{347C5922-A5F1-4718-9BCA-EAE5AEC77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03</a:t>
            </a:r>
          </a:p>
        </p:txBody>
      </p:sp>
      <p:sp>
        <p:nvSpPr>
          <p:cNvPr id="5" name="apartment-takeaway">
            <a:extLst xmlns:a="http://schemas.openxmlformats.org/drawingml/2006/main">
              <a:ext uri="{FF2B5EF4-FFF2-40B4-BE49-F238E27FC236}">
                <a16:creationId xmlns:a16="http://schemas.microsoft.com/office/drawing/2014/main" id="{2CE6C84F-DBED-4010-B1C7-4B6376968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90650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변동 기준: 2026.07 평균 · 2026.06 대비 · 매매와 전세 상위 단지를 각각 최대 5개씩 비교했습니다.</a:t>
            </a:r>
          </a:p>
        </p:txBody>
      </p:sp>
      <p:sp>
        <p:nvSpPr>
          <p:cNvPr id="6" name="sale-list-title">
            <a:extLst xmlns:a="http://schemas.openxmlformats.org/drawingml/2006/main">
              <a:ext uri="{FF2B5EF4-FFF2-40B4-BE49-F238E27FC236}">
                <a16:creationId xmlns:a16="http://schemas.microsoft.com/office/drawing/2014/main" id="{04F3FC2E-4156-470F-8AAE-ECB8B67E8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81200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2D8478"/>
                </a:solidFill>
              </a:defRPr>
            </a:pPr>
            <a:r>
              <a:rPr sz="1425" b="1">
                <a:solidFill>
                  <a:srgbClr val="2D8478"/>
                </a:solidFill>
              </a:rPr>
              <a:t>매매 상위 변동</a:t>
            </a:r>
          </a:p>
        </p:txBody>
      </p:sp>
      <p:sp>
        <p:nvSpPr>
          <p:cNvPr id="7" name="jeonse-list-title">
            <a:extLst xmlns:a="http://schemas.openxmlformats.org/drawingml/2006/main">
              <a:ext uri="{FF2B5EF4-FFF2-40B4-BE49-F238E27FC236}">
                <a16:creationId xmlns:a16="http://schemas.microsoft.com/office/drawing/2014/main" id="{648E6098-22A4-4DE3-A316-38AEAA9FF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1981200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4F6FAE"/>
                </a:solidFill>
              </a:defRPr>
            </a:pPr>
            <a:r>
              <a:rPr sz="1425" b="1">
                <a:solidFill>
                  <a:srgbClr val="4F6FAE"/>
                </a:solidFill>
              </a:rPr>
              <a:t>전세 상위 변동</a:t>
            </a:r>
          </a:p>
        </p:txBody>
      </p:sp>
      <p:graphicFrame>
        <p:nvGraphicFramePr>
          <p:cNvPr id="21" name=""/>
          <p:cNvGraphicFramePr/>
          <p:nvPr/>
        </p:nvGraphicFramePr>
        <p:xfrm>
          <a:off xmlns:a="http://schemas.openxmlformats.org/drawingml/2006/main" x="609600" y="2381250"/>
          <a:ext xmlns:a="http://schemas.openxmlformats.org/drawingml/2006/main" cx="527685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857500"/>
                <a:gridCol w="1352550"/>
                <a:gridCol w="1066800"/>
              </a:tblGrid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단지·면적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현재가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변동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다산자이폴라리스 · 84.98㎡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경기 남양주시 다산동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10.89억원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9,067만원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+9.08%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다산 펜테리움 리버테라스 Ⅰ · 84.95㎡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경기 남양주시 다산동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10.78억원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1.24억원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+13.00%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다산한양수자인리버파크 · 97.67㎡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경기 남양주시 다산동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10.60억원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9,000만원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+9.28%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다산한강반도유보라 · 84.98㎡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경기 남양주시 다산동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9.97억원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9,393만원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+10.40%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포스코더샵 · 128.29㎡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경기 남양주시 별내동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9.80억원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9,000만원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+10.11%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"/>
          <p:cNvGraphicFramePr/>
          <p:nvPr/>
        </p:nvGraphicFramePr>
        <p:xfrm>
          <a:off xmlns:a="http://schemas.openxmlformats.org/drawingml/2006/main" x="6305550" y="2381250"/>
          <a:ext xmlns:a="http://schemas.openxmlformats.org/drawingml/2006/main" cx="527685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857500"/>
                <a:gridCol w="1352550"/>
                <a:gridCol w="1066800"/>
              </a:tblGrid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단지·면적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현재가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변동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별내역우미린더퍼스트 · 118㎡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경기 남양주시 별내동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6.60억원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9,000만원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+15.79%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다산펜테리움리버테라스Ⅱ · 84.89㎡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경기 남양주시 다산동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6.40억원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1.40억원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+28.00%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플루리움1단지 · 162.45㎡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경기 남양주시 다산동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6.40억원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1.00억원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+18.52%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e편한세상 다산 · 84.96㎡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경기 남양주시 다산동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6.32억원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7,927만원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+14.34%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별내역우미린더퍼스트 · 117.55㎡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경기 남양주시 별내동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6.30억원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8,400만원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+15.38%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apartment-footnote">
            <a:extLst xmlns:a="http://schemas.openxmlformats.org/drawingml/2006/main">
              <a:ext uri="{FF2B5EF4-FFF2-40B4-BE49-F238E27FC236}">
                <a16:creationId xmlns:a16="http://schemas.microsoft.com/office/drawing/2014/main" id="{A18AB840-0713-40C6-8441-CF13D5AA7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변동 기준: 2026.07 평균 · 2026.06 대비 · 변동 금액과 변동률을 함께 표시합니다.</a:t>
            </a:r>
          </a:p>
        </p:txBody>
      </p:sp>
    </p:spTree>
    <p:extLst>
      <p:ext uri="{BB962C8B-B14F-4D97-AF65-F5344CB8AC3E}">
        <p14:creationId xmlns:p14="http://schemas.microsoft.com/office/powerpoint/2010/main" val="23257655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title-4">
            <a:extLst xmlns:a="http://schemas.openxmlformats.org/drawingml/2006/main">
              <a:ext uri="{FF2B5EF4-FFF2-40B4-BE49-F238E27FC236}">
                <a16:creationId xmlns:a16="http://schemas.microsoft.com/office/drawing/2014/main" id="{610B0566-1942-4DB9-8FC3-426952D68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3. 주간 아파트 시세 · 경기 남양주시</a:t>
            </a:r>
          </a:p>
        </p:txBody>
      </p:sp>
      <p:sp>
        <p:nvSpPr>
          <p:cNvPr id="2" name="title-rule-4">
            <a:extLst xmlns:a="http://schemas.openxmlformats.org/drawingml/2006/main">
              <a:ext uri="{FF2B5EF4-FFF2-40B4-BE49-F238E27FC236}">
                <a16:creationId xmlns:a16="http://schemas.microsoft.com/office/drawing/2014/main" id="{198987C6-4CBA-4693-B415-4AAB8D92D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4">
            <a:extLst xmlns:a="http://schemas.openxmlformats.org/drawingml/2006/main">
              <a:ext uri="{FF2B5EF4-FFF2-40B4-BE49-F238E27FC236}">
                <a16:creationId xmlns:a16="http://schemas.microsoft.com/office/drawing/2014/main" id="{A6413519-C4CA-40C7-8297-086A2319D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4">
            <a:extLst xmlns:a="http://schemas.openxmlformats.org/drawingml/2006/main">
              <a:ext uri="{FF2B5EF4-FFF2-40B4-BE49-F238E27FC236}">
                <a16:creationId xmlns:a16="http://schemas.microsoft.com/office/drawing/2014/main" id="{83081C54-BA75-45CE-A0BD-A1DEB5248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04</a:t>
            </a:r>
          </a:p>
        </p:txBody>
      </p:sp>
      <p:sp>
        <p:nvSpPr>
          <p:cNvPr id="5" name="weekly-takeaway">
            <a:extLst xmlns:a="http://schemas.openxmlformats.org/drawingml/2006/main">
              <a:ext uri="{FF2B5EF4-FFF2-40B4-BE49-F238E27FC236}">
                <a16:creationId xmlns:a16="http://schemas.microsoft.com/office/drawing/2014/main" id="{E48B45BC-CA64-4027-8016-8363ED12C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809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26.8.10일 기준 매매 +0.18%, 전세 +0.23%입니다.</a:t>
            </a:r>
          </a:p>
        </p:txBody>
      </p:sp>
      <p:sp>
        <p:nvSpPr>
          <p:cNvPr id="6" name="weekly-sale-value">
            <a:extLst xmlns:a="http://schemas.openxmlformats.org/drawingml/2006/main">
              <a:ext uri="{FF2B5EF4-FFF2-40B4-BE49-F238E27FC236}">
                <a16:creationId xmlns:a16="http://schemas.microsoft.com/office/drawing/2014/main" id="{C6F8762B-0C7D-487B-B877-43708FCB3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36000" y="1333500"/>
            <a:ext cx="146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875" b="1">
                <a:solidFill>
                  <a:srgbClr val="E1694F"/>
                </a:solidFill>
              </a:defRPr>
            </a:pPr>
            <a:r>
              <a:rPr sz="1875" b="1">
                <a:solidFill>
                  <a:srgbClr val="E1694F"/>
                </a:solidFill>
              </a:rPr>
              <a:t>매매 +0.18%</a:t>
            </a:r>
          </a:p>
        </p:txBody>
      </p:sp>
      <p:sp>
        <p:nvSpPr>
          <p:cNvPr id="7" name="weekly-jeonse-value">
            <a:extLst xmlns:a="http://schemas.openxmlformats.org/drawingml/2006/main">
              <a:ext uri="{FF2B5EF4-FFF2-40B4-BE49-F238E27FC236}">
                <a16:creationId xmlns:a16="http://schemas.microsoft.com/office/drawing/2014/main" id="{2906542E-E850-48B6-AF43-040A7D097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85400" y="1333500"/>
            <a:ext cx="139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875" b="1">
                <a:solidFill>
                  <a:srgbClr val="2D8478"/>
                </a:solidFill>
              </a:defRPr>
            </a:pPr>
            <a:r>
              <a:rPr sz="1875" b="1">
                <a:solidFill>
                  <a:srgbClr val="2D8478"/>
                </a:solidFill>
              </a:rPr>
              <a:t>전세 +0.23%</a:t>
            </a:r>
          </a:p>
        </p:txBody>
      </p:sp>
      <p:sp>
        <p:nvSpPr>
          <p:cNvPr id="8" name="frame-EA_CHART_WEEKLY_SALE">
            <a:extLst xmlns:a="http://schemas.openxmlformats.org/drawingml/2006/main">
              <a:ext uri="{FF2B5EF4-FFF2-40B4-BE49-F238E27FC236}">
                <a16:creationId xmlns:a16="http://schemas.microsoft.com/office/drawing/2014/main" id="{B8BB8827-75D6-4B67-8002-0BF8F21C9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05000"/>
            <a:ext cx="5429250" cy="3886200"/>
          </a:xfrm>
          <a:prstGeom xmlns:a="http://schemas.openxmlformats.org/drawingml/2006/main" prst="roundRect">
            <a:avLst>
              <a:gd name="adj" fmla="val 34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bde7fd18c144fb"/>
          <a:stretch xmlns:a="http://schemas.openxmlformats.org/drawingml/2006/main"/>
        </p:blipFill>
        <p:spPr>
          <a:xfrm xmlns:a="http://schemas.openxmlformats.org/drawingml/2006/main">
            <a:off x="609600" y="2491196"/>
            <a:ext cx="5276850" cy="2713809"/>
          </a:xfrm>
          <a:prstGeom xmlns:a="http://schemas.openxmlformats.org/drawingml/2006/main" prst="rect">
            <a:avLst/>
          </a:prstGeom>
        </p:spPr>
      </p:pic>
      <p:sp>
        <p:nvSpPr>
          <p:cNvPr id="10" name="frame-EA_CHART_WEEKLY_JEONSE">
            <a:extLst xmlns:a="http://schemas.openxmlformats.org/drawingml/2006/main">
              <a:ext uri="{FF2B5EF4-FFF2-40B4-BE49-F238E27FC236}">
                <a16:creationId xmlns:a16="http://schemas.microsoft.com/office/drawing/2014/main" id="{7CCC375C-5462-4488-B366-94BDC7740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905000"/>
            <a:ext cx="5429250" cy="3886200"/>
          </a:xfrm>
          <a:prstGeom xmlns:a="http://schemas.openxmlformats.org/drawingml/2006/main" prst="roundRect">
            <a:avLst>
              <a:gd name="adj" fmla="val 34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a4b1bfed3b4db2"/>
          <a:stretch xmlns:a="http://schemas.openxmlformats.org/drawingml/2006/main"/>
        </p:blipFill>
        <p:spPr>
          <a:xfrm xmlns:a="http://schemas.openxmlformats.org/drawingml/2006/main">
            <a:off x="6305550" y="2491196"/>
            <a:ext cx="5276850" cy="2713809"/>
          </a:xfrm>
          <a:prstGeom xmlns:a="http://schemas.openxmlformats.org/drawingml/2006/main" prst="rect">
            <a:avLst/>
          </a:prstGeom>
        </p:spPr>
      </p:pic>
      <p:sp>
        <p:nvSpPr>
          <p:cNvPr id="12" name="weekly-basis">
            <a:extLst xmlns:a="http://schemas.openxmlformats.org/drawingml/2006/main">
              <a:ext uri="{FF2B5EF4-FFF2-40B4-BE49-F238E27FC236}">
                <a16:creationId xmlns:a16="http://schemas.microsoft.com/office/drawing/2014/main" id="{745181CF-A7FB-4544-B56F-5A09D6BDF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72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주간 시세 기준: 26.8.10일 · 경기 남양주시 · 한국부동산원 주간 아파트가격동향</a:t>
            </a:r>
          </a:p>
        </p:txBody>
      </p:sp>
    </p:spTree>
    <p:extLst>
      <p:ext uri="{BB962C8B-B14F-4D97-AF65-F5344CB8AC3E}">
        <p14:creationId xmlns:p14="http://schemas.microsoft.com/office/powerpoint/2010/main" val="200405880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 입주물량과 공급 부담 · 경기 남양주시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05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2025.01 ~ 2029.12 입주물량은 20,211호이며 인구 대비 공급비율은 +2.78%입니다.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입주물량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20,211호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인구 대비 공급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+2.78%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전국 비교기준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+1.53%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9bf1e8b49564d70"/>
          <a:stretch xmlns:a="http://schemas.openxmlformats.org/drawingml/2006/main"/>
        </p:blipFill>
        <p:spPr>
          <a:xfrm xmlns:a="http://schemas.openxmlformats.org/drawingml/2006/main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047750"/>
                <a:gridCol w="2628900"/>
                <a:gridCol w="1200150"/>
              </a:tblGrid>
              <a:tr h="4794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입주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단지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세대수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2026-09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회천중앙역 대광로제비앙(본청약)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541호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2026-12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회천중앙역 로제비앙 그랜드센텀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642호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2027-03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더 플래티넘 센트럴포레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112호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2027-10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양주 백석 모아엘가 그랑데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929호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2027-11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양주 용암 영무 예다음 더퍼스트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285호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924550"/>
            <a:ext cx="487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입주물량 기준: 경기 남양주시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6">
            <a:extLst xmlns:a="http://schemas.openxmlformats.org/drawingml/2006/main">
              <a:ext uri="{FF2B5EF4-FFF2-40B4-BE49-F238E27FC236}">
                <a16:creationId xmlns:a16="http://schemas.microsoft.com/office/drawing/2014/main" id="{73E498D6-57E6-41DC-B505-2B1E2CF0E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5. 청약경쟁률 · 경기 남양주시</a:t>
            </a:r>
          </a:p>
        </p:txBody>
      </p:sp>
      <p:sp>
        <p:nvSpPr>
          <p:cNvPr id="2" name="title-rule-6">
            <a:extLst xmlns:a="http://schemas.openxmlformats.org/drawingml/2006/main">
              <a:ext uri="{FF2B5EF4-FFF2-40B4-BE49-F238E27FC236}">
                <a16:creationId xmlns:a16="http://schemas.microsoft.com/office/drawing/2014/main" id="{22FF8BAA-9E6C-476A-8C69-C974E3A8C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6">
            <a:extLst xmlns:a="http://schemas.openxmlformats.org/drawingml/2006/main">
              <a:ext uri="{FF2B5EF4-FFF2-40B4-BE49-F238E27FC236}">
                <a16:creationId xmlns:a16="http://schemas.microsoft.com/office/drawing/2014/main" id="{8A66C8FA-6EEA-4A0A-A73A-F293812E8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6">
            <a:extLst xmlns:a="http://schemas.openxmlformats.org/drawingml/2006/main">
              <a:ext uri="{FF2B5EF4-FFF2-40B4-BE49-F238E27FC236}">
                <a16:creationId xmlns:a16="http://schemas.microsoft.com/office/drawing/2014/main" id="{07D2BE20-529B-47FF-9F46-254CAE98A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06</a:t>
            </a:r>
          </a:p>
        </p:txBody>
      </p:sp>
      <p:sp>
        <p:nvSpPr>
          <p:cNvPr id="5" name="competition-takeaway">
            <a:extLst xmlns:a="http://schemas.openxmlformats.org/drawingml/2006/main">
              <a:ext uri="{FF2B5EF4-FFF2-40B4-BE49-F238E27FC236}">
                <a16:creationId xmlns:a16="http://schemas.microsoft.com/office/drawing/2014/main" id="{D890BDC6-A7F2-4FB7-9F09-A070E505A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경기 남양주시의 2025-08-01 ~ 2026-07-31 민영 아파트 1순위 경쟁률은 0.58:1입니다.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933CC9CB-72B4-45FE-9133-7BA87A401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1순위 경쟁률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458528B7-F595-443C-BDBC-691FAAC9D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E1694F"/>
                </a:solidFill>
              </a:defRPr>
            </a:pPr>
            <a:r>
              <a:rPr sz="1800" b="1">
                <a:solidFill>
                  <a:srgbClr val="E1694F"/>
                </a:solidFill>
              </a:rPr>
              <a:t>0.58:1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D1B4A021-F2FC-41E5-B9C7-2B3ED92B5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8881999-36C0-4D4E-B9D4-D19C033F5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상세 기간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717AC8EE-DAAF-498B-97C6-5E5DA2770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2025-08-01 ~ 2026-07-31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9CE19520-32E1-4A64-9AE7-EF719D08C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619C6FF7-8B85-4493-96EB-BD20A9E89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집계 단지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8A5365F5-6D53-4BF5-916A-BA949FFB7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7곳</a:t>
            </a:r>
          </a:p>
        </p:txBody>
      </p:sp>
      <p:sp>
        <p:nvSpPr>
          <p:cNvPr id="14" name="frame-EA_CHART_COMPETITION">
            <a:extLst xmlns:a="http://schemas.openxmlformats.org/drawingml/2006/main">
              <a:ext uri="{FF2B5EF4-FFF2-40B4-BE49-F238E27FC236}">
                <a16:creationId xmlns:a16="http://schemas.microsoft.com/office/drawing/2014/main" id="{930A07E7-ABB7-4FD5-ACC9-D38658F2C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00350"/>
            <a:ext cx="5962650" cy="3181350"/>
          </a:xfrm>
          <a:prstGeom xmlns:a="http://schemas.openxmlformats.org/drawingml/2006/main" prst="roundRect">
            <a:avLst>
              <a:gd name="adj" fmla="val 41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04e4974610490c"/>
          <a:stretch xmlns:a="http://schemas.openxmlformats.org/drawingml/2006/main"/>
        </p:blipFill>
        <p:spPr>
          <a:xfrm xmlns:a="http://schemas.openxmlformats.org/drawingml/2006/main">
            <a:off x="609600" y="2896961"/>
            <a:ext cx="5810250" cy="2988129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24650" y="2952750"/>
          <a:ext xmlns:a="http://schemas.openxmlformats.org/drawingml/2006/main" cx="4857750" cy="2571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419350"/>
                <a:gridCol w="781050"/>
                <a:gridCol w="819150"/>
                <a:gridCol w="838200"/>
              </a:tblGrid>
              <a:tr h="5143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단지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공급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접수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경쟁률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5143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남양주 진접 서한이다음(S1BL)</a:t>
                      </a:r>
                    </a:p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경기 남양주시 · 청약 26.7.20~7.29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210호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636건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3.03:1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143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양주 회천지구 A-8BL 로제비앙 엘…</a:t>
                      </a:r>
                    </a:p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경기 남양주시 · 청약 26.7.2~7.10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356호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8건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0.02:1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5143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오남역 서희스타힐스 여의재 3단지</a:t>
                      </a:r>
                    </a:p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경기 남양주시 · 청약 26.5.26~6.5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62호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91건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1.47:1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143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옥정중앙역 대방 디에트르(중상1,…</a:t>
                      </a:r>
                    </a:p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경기 남양주시 · 청약 26.4.20~4.28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2,421호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2,047건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0.85:1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</a:tbl>
          </a:graphicData>
        </a:graphic>
      </p:graphicFrame>
      <p:sp>
        <p:nvSpPr>
          <p:cNvPr id="17" name="competition-basis">
            <a:extLst xmlns:a="http://schemas.openxmlformats.org/drawingml/2006/main">
              <a:ext uri="{FF2B5EF4-FFF2-40B4-BE49-F238E27FC236}">
                <a16:creationId xmlns:a16="http://schemas.microsoft.com/office/drawing/2014/main" id="{D6DC8FBB-AF36-4296-8CD0-FD6AB2ED9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5638800"/>
            <a:ext cx="485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675" b="0">
                <a:solidFill>
                  <a:srgbClr val="64748B"/>
                </a:solidFill>
              </a:defRPr>
            </a:pPr>
            <a:r>
              <a:rPr sz="675" b="0">
                <a:solidFill>
                  <a:srgbClr val="64748B"/>
                </a:solidFill>
              </a:rPr>
              <a:t>경기 남양주시 기준 · 청약홈 민영 아파트 · 주택형별 공급·접수 합산 · 중복 공급세대는 최댓값 1회 반영</a:t>
            </a:r>
          </a:p>
        </p:txBody>
      </p:sp>
    </p:spTree>
    <p:extLst>
      <p:ext uri="{BB962C8B-B14F-4D97-AF65-F5344CB8AC3E}">
        <p14:creationId xmlns:p14="http://schemas.microsoft.com/office/powerpoint/2010/main" val="3363109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title-7">
            <a:extLst xmlns:a="http://schemas.openxmlformats.org/drawingml/2006/main">
              <a:ext uri="{FF2B5EF4-FFF2-40B4-BE49-F238E27FC236}">
                <a16:creationId xmlns:a16="http://schemas.microsoft.com/office/drawing/2014/main" id="{DA882AD3-91DD-4667-B056-1AE98E1D2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6. 인구와 세대 · 경기 남양주시</a:t>
            </a:r>
          </a:p>
        </p:txBody>
      </p:sp>
      <p:sp>
        <p:nvSpPr>
          <p:cNvPr id="2" name="title-rule-7">
            <a:extLst xmlns:a="http://schemas.openxmlformats.org/drawingml/2006/main">
              <a:ext uri="{FF2B5EF4-FFF2-40B4-BE49-F238E27FC236}">
                <a16:creationId xmlns:a16="http://schemas.microsoft.com/office/drawing/2014/main" id="{F228214C-B4A7-478D-A2C0-826CABDB5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7">
            <a:extLst xmlns:a="http://schemas.openxmlformats.org/drawingml/2006/main">
              <a:ext uri="{FF2B5EF4-FFF2-40B4-BE49-F238E27FC236}">
                <a16:creationId xmlns:a16="http://schemas.microsoft.com/office/drawing/2014/main" id="{0C8CF543-BA21-46CC-A2CD-F17E37A44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7">
            <a:extLst xmlns:a="http://schemas.openxmlformats.org/drawingml/2006/main">
              <a:ext uri="{FF2B5EF4-FFF2-40B4-BE49-F238E27FC236}">
                <a16:creationId xmlns:a16="http://schemas.microsoft.com/office/drawing/2014/main" id="{4632C7B2-A7EE-422E-9DBA-7D0529F33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07</a:t>
            </a:r>
          </a:p>
        </p:txBody>
      </p:sp>
      <p:sp>
        <p:nvSpPr>
          <p:cNvPr id="5" name="population-takeaway">
            <a:extLst xmlns:a="http://schemas.openxmlformats.org/drawingml/2006/main">
              <a:ext uri="{FF2B5EF4-FFF2-40B4-BE49-F238E27FC236}">
                <a16:creationId xmlns:a16="http://schemas.microsoft.com/office/drawing/2014/main" id="{8585922C-B7FD-4102-B924-693574B85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인구는 727,373명, 세대수는 309,475세대이며 2026년 7월 기준입니다. 인구는 전년 대비 -0.33%입니다.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B7C410A6-6BF2-43EB-94E5-B8CF0B823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인구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15BE2E89-4318-48B0-BDA4-A2F00E493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4F6FAE"/>
                </a:solidFill>
              </a:defRPr>
            </a:pPr>
            <a:r>
              <a:rPr sz="1800" b="1">
                <a:solidFill>
                  <a:srgbClr val="4F6FAE"/>
                </a:solidFill>
              </a:rPr>
              <a:t>727,373명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25A4DADE-B4ED-4115-8300-587CCEBC1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993FE625-05AE-44CA-878E-F03C6CE0F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전년 대비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9CD4B3F0-8C93-400C-9ABE-2BE7BE519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-0.33%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FDE3687B-B543-40AA-A7CC-320BF1E55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3E5A3D91-B104-4829-AD4E-2EA7021A7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세대수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1E42B9BE-F753-42BD-B624-DB1C6163A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309,475세대</a:t>
            </a:r>
          </a:p>
        </p:txBody>
      </p:sp>
      <p:sp>
        <p:nvSpPr>
          <p:cNvPr id="14" name="frame-EA_CHART_POPULATION">
            <a:extLst xmlns:a="http://schemas.openxmlformats.org/drawingml/2006/main">
              <a:ext uri="{FF2B5EF4-FFF2-40B4-BE49-F238E27FC236}">
                <a16:creationId xmlns:a16="http://schemas.microsoft.com/office/drawing/2014/main" id="{72C40892-C95F-473A-BC97-46359807C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429250" cy="3181350"/>
          </a:xfrm>
          <a:prstGeom xmlns:a="http://schemas.openxmlformats.org/drawingml/2006/main" prst="roundRect">
            <a:avLst>
              <a:gd name="adj" fmla="val 41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99097e1ec7436b"/>
          <a:stretch xmlns:a="http://schemas.openxmlformats.org/drawingml/2006/main"/>
        </p:blipFill>
        <p:spPr>
          <a:xfrm xmlns:a="http://schemas.openxmlformats.org/drawingml/2006/main">
            <a:off x="609600" y="3053171"/>
            <a:ext cx="5276850" cy="2713809"/>
          </a:xfrm>
          <a:prstGeom xmlns:a="http://schemas.openxmlformats.org/drawingml/2006/main" prst="rect">
            <a:avLst/>
          </a:prstGeom>
        </p:spPr>
      </p:pic>
      <p:sp>
        <p:nvSpPr>
          <p:cNvPr id="16" name="frame-EA_CHART_HOUSEHOLDS">
            <a:extLst xmlns:a="http://schemas.openxmlformats.org/drawingml/2006/main">
              <a:ext uri="{FF2B5EF4-FFF2-40B4-BE49-F238E27FC236}">
                <a16:creationId xmlns:a16="http://schemas.microsoft.com/office/drawing/2014/main" id="{A34A97D9-2DBE-4AEC-9BE0-58FD0CA75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819400"/>
            <a:ext cx="5429250" cy="3181350"/>
          </a:xfrm>
          <a:prstGeom xmlns:a="http://schemas.openxmlformats.org/drawingml/2006/main" prst="roundRect">
            <a:avLst>
              <a:gd name="adj" fmla="val 41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3ef8223ad349ad"/>
          <a:stretch xmlns:a="http://schemas.openxmlformats.org/drawingml/2006/main"/>
        </p:blipFill>
        <p:spPr>
          <a:xfrm xmlns:a="http://schemas.openxmlformats.org/drawingml/2006/main">
            <a:off x="6305550" y="3053171"/>
            <a:ext cx="5276850" cy="2713809"/>
          </a:xfrm>
          <a:prstGeom xmlns:a="http://schemas.openxmlformats.org/drawingml/2006/main" prst="rect">
            <a:avLst/>
          </a:prstGeom>
        </p:spPr>
      </p:pic>
      <p:sp>
        <p:nvSpPr>
          <p:cNvPr id="18" name="population-basis">
            <a:extLst xmlns:a="http://schemas.openxmlformats.org/drawingml/2006/main">
              <a:ext uri="{FF2B5EF4-FFF2-40B4-BE49-F238E27FC236}">
                <a16:creationId xmlns:a16="http://schemas.microsoft.com/office/drawing/2014/main" id="{648815F3-4210-4EE0-9F0D-88DA9C8A4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19800"/>
            <a:ext cx="10972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인구·세대 기준: 경기 남양주시 · 최신 기준월 2026년 7월</a:t>
            </a:r>
          </a:p>
        </p:txBody>
      </p:sp>
    </p:spTree>
    <p:extLst>
      <p:ext uri="{BB962C8B-B14F-4D97-AF65-F5344CB8AC3E}">
        <p14:creationId xmlns:p14="http://schemas.microsoft.com/office/powerpoint/2010/main" val="130963405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title-8">
            <a:extLst xmlns:a="http://schemas.openxmlformats.org/drawingml/2006/main">
              <a:ext uri="{FF2B5EF4-FFF2-40B4-BE49-F238E27FC236}">
                <a16:creationId xmlns:a16="http://schemas.microsoft.com/office/drawing/2014/main" id="{D9D02096-E57B-47A1-AD3B-CB4E78CA1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7. 미분양 · 경기 남양주시</a:t>
            </a:r>
          </a:p>
        </p:txBody>
      </p:sp>
      <p:sp>
        <p:nvSpPr>
          <p:cNvPr id="2" name="title-rule-8">
            <a:extLst xmlns:a="http://schemas.openxmlformats.org/drawingml/2006/main">
              <a:ext uri="{FF2B5EF4-FFF2-40B4-BE49-F238E27FC236}">
                <a16:creationId xmlns:a16="http://schemas.microsoft.com/office/drawing/2014/main" id="{7B56B890-1AF2-4F93-90CA-6E18F4EFC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8">
            <a:extLst xmlns:a="http://schemas.openxmlformats.org/drawingml/2006/main">
              <a:ext uri="{FF2B5EF4-FFF2-40B4-BE49-F238E27FC236}">
                <a16:creationId xmlns:a16="http://schemas.microsoft.com/office/drawing/2014/main" id="{8C4095B9-B1B0-4632-AAA4-45D013709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8">
            <a:extLst xmlns:a="http://schemas.openxmlformats.org/drawingml/2006/main">
              <a:ext uri="{FF2B5EF4-FFF2-40B4-BE49-F238E27FC236}">
                <a16:creationId xmlns:a16="http://schemas.microsoft.com/office/drawing/2014/main" id="{E3ABAB00-0446-46CF-A2C3-65DAA67A2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08</a:t>
            </a:r>
          </a:p>
        </p:txBody>
      </p:sp>
      <p:sp>
        <p:nvSpPr>
          <p:cNvPr id="5" name="unsold-takeaway">
            <a:extLst xmlns:a="http://schemas.openxmlformats.org/drawingml/2006/main">
              <a:ext uri="{FF2B5EF4-FFF2-40B4-BE49-F238E27FC236}">
                <a16:creationId xmlns:a16="http://schemas.microsoft.com/office/drawing/2014/main" id="{B6392868-2C75-45A4-8464-11C53AE72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미분양은 322호, 준공후 미분양은 322호입니다.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E1B11BF2-09BC-42A9-87F0-33880532D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미분양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B1455E75-0197-4FAF-AA8F-B4EDC94AC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E1694F"/>
                </a:solidFill>
              </a:defRPr>
            </a:pPr>
            <a:r>
              <a:rPr sz="1800" b="1">
                <a:solidFill>
                  <a:srgbClr val="E1694F"/>
                </a:solidFill>
              </a:rPr>
              <a:t>322호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F22B34BA-BCB2-4FD7-9CB7-23A01A7B4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23AF09CF-2B1B-4451-8ABC-36CD0488B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준공후 미분양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CF0EBE82-E764-4079-84C9-DF84E93BE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8B5CF6"/>
                </a:solidFill>
              </a:defRPr>
            </a:pPr>
            <a:r>
              <a:rPr sz="1800" b="1">
                <a:solidFill>
                  <a:srgbClr val="8B5CF6"/>
                </a:solidFill>
              </a:rPr>
              <a:t>322호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8B02C52A-BAAE-4B78-BC9F-26499B044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EAB45B29-7966-4280-860D-D7EF21B1A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기준월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A3E9CC31-EED1-441F-A058-558CD8B98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2026-06</a:t>
            </a:r>
          </a:p>
        </p:txBody>
      </p:sp>
      <p:sp>
        <p:nvSpPr>
          <p:cNvPr id="14" name="frame-EA_CHART_UNSOLD">
            <a:extLst xmlns:a="http://schemas.openxmlformats.org/drawingml/2006/main">
              <a:ext uri="{FF2B5EF4-FFF2-40B4-BE49-F238E27FC236}">
                <a16:creationId xmlns:a16="http://schemas.microsoft.com/office/drawing/2014/main" id="{A2138744-1E2F-4928-B729-61B48A9C6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429250" cy="3181350"/>
          </a:xfrm>
          <a:prstGeom xmlns:a="http://schemas.openxmlformats.org/drawingml/2006/main" prst="roundRect">
            <a:avLst>
              <a:gd name="adj" fmla="val 41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224c0295704bec"/>
          <a:stretch xmlns:a="http://schemas.openxmlformats.org/drawingml/2006/main"/>
        </p:blipFill>
        <p:spPr>
          <a:xfrm xmlns:a="http://schemas.openxmlformats.org/drawingml/2006/main">
            <a:off x="609600" y="3053171"/>
            <a:ext cx="5276850" cy="2713809"/>
          </a:xfrm>
          <a:prstGeom xmlns:a="http://schemas.openxmlformats.org/drawingml/2006/main" prst="rect">
            <a:avLst/>
          </a:prstGeom>
        </p:spPr>
      </p:pic>
      <p:sp>
        <p:nvSpPr>
          <p:cNvPr id="16" name="frame-EA_CHART_COMPLETED_UNSOLD">
            <a:extLst xmlns:a="http://schemas.openxmlformats.org/drawingml/2006/main">
              <a:ext uri="{FF2B5EF4-FFF2-40B4-BE49-F238E27FC236}">
                <a16:creationId xmlns:a16="http://schemas.microsoft.com/office/drawing/2014/main" id="{97C08B5E-CA4F-422F-AEC1-189498F07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819400"/>
            <a:ext cx="5429250" cy="3181350"/>
          </a:xfrm>
          <a:prstGeom xmlns:a="http://schemas.openxmlformats.org/drawingml/2006/main" prst="roundRect">
            <a:avLst>
              <a:gd name="adj" fmla="val 41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0a20b5349a4967"/>
          <a:stretch xmlns:a="http://schemas.openxmlformats.org/drawingml/2006/main"/>
        </p:blipFill>
        <p:spPr>
          <a:xfrm xmlns:a="http://schemas.openxmlformats.org/drawingml/2006/main">
            <a:off x="6305550" y="3128554"/>
            <a:ext cx="5276850" cy="2563041"/>
          </a:xfrm>
          <a:prstGeom xmlns:a="http://schemas.openxmlformats.org/drawingml/2006/main" prst="rect">
            <a:avLst/>
          </a:prstGeom>
        </p:spPr>
      </p:pic>
      <p:sp>
        <p:nvSpPr>
          <p:cNvPr id="18" name="unsold-basis">
            <a:extLst xmlns:a="http://schemas.openxmlformats.org/drawingml/2006/main">
              <a:ext uri="{FF2B5EF4-FFF2-40B4-BE49-F238E27FC236}">
                <a16:creationId xmlns:a16="http://schemas.microsoft.com/office/drawing/2014/main" id="{F5EE5C6F-F733-4336-B396-65CB9A4EE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19800"/>
            <a:ext cx="10972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미분양 기준: 경기 남양주시</a:t>
            </a:r>
          </a:p>
        </p:txBody>
      </p:sp>
    </p:spTree>
    <p:extLst>
      <p:ext uri="{BB962C8B-B14F-4D97-AF65-F5344CB8AC3E}">
        <p14:creationId xmlns:p14="http://schemas.microsoft.com/office/powerpoint/2010/main" val="156585193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itle-9">
            <a:extLst xmlns:a="http://schemas.openxmlformats.org/drawingml/2006/main">
              <a:ext uri="{FF2B5EF4-FFF2-40B4-BE49-F238E27FC236}">
                <a16:creationId xmlns:a16="http://schemas.microsoft.com/office/drawing/2014/main" id="{B0BD205B-8CD7-4A1F-916A-589904045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8. 하위 법정동 비교 · 경기 남양주시</a:t>
            </a:r>
          </a:p>
        </p:txBody>
      </p:sp>
      <p:sp>
        <p:nvSpPr>
          <p:cNvPr id="2" name="title-rule-9">
            <a:extLst xmlns:a="http://schemas.openxmlformats.org/drawingml/2006/main">
              <a:ext uri="{FF2B5EF4-FFF2-40B4-BE49-F238E27FC236}">
                <a16:creationId xmlns:a16="http://schemas.microsoft.com/office/drawing/2014/main" id="{1EC5E852-2A5A-49E6-8643-E9B08B140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9">
            <a:extLst xmlns:a="http://schemas.openxmlformats.org/drawingml/2006/main">
              <a:ext uri="{FF2B5EF4-FFF2-40B4-BE49-F238E27FC236}">
                <a16:creationId xmlns:a16="http://schemas.microsoft.com/office/drawing/2014/main" id="{379F35EA-0F17-4699-8A6E-F4284D8F6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9">
            <a:extLst xmlns:a="http://schemas.openxmlformats.org/drawingml/2006/main">
              <a:ext uri="{FF2B5EF4-FFF2-40B4-BE49-F238E27FC236}">
                <a16:creationId xmlns:a16="http://schemas.microsoft.com/office/drawing/2014/main" id="{ABF2A05B-20D9-459B-BE37-5EE32B680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09</a:t>
            </a:r>
          </a:p>
        </p:txBody>
      </p:sp>
      <p:sp>
        <p:nvSpPr>
          <p:cNvPr id="5" name="comparison-takeaway">
            <a:extLst xmlns:a="http://schemas.openxmlformats.org/drawingml/2006/main">
              <a:ext uri="{FF2B5EF4-FFF2-40B4-BE49-F238E27FC236}">
                <a16:creationId xmlns:a16="http://schemas.microsoft.com/office/drawing/2014/main" id="{556AD418-1085-4E08-AD46-394A55BD0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선택 지역의 하위 지역을 거래·시세·공급·인구 기준으로 나란히 비교했습니다.</a:t>
            </a:r>
          </a:p>
        </p:txBody>
      </p:sp>
      <p:sp>
        <p:nvSpPr>
          <p:cNvPr id="6" name="trade-table-title">
            <a:extLst xmlns:a="http://schemas.openxmlformats.org/drawingml/2006/main">
              <a:ext uri="{FF2B5EF4-FFF2-40B4-BE49-F238E27FC236}">
                <a16:creationId xmlns:a16="http://schemas.microsoft.com/office/drawing/2014/main" id="{D190036B-6FFB-48C4-AFFB-4B833D5FF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24050"/>
            <a:ext cx="619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D8478"/>
                </a:solidFill>
              </a:defRPr>
            </a:pPr>
            <a:r>
              <a:rPr sz="1350" b="1">
                <a:solidFill>
                  <a:srgbClr val="2D8478"/>
                </a:solidFill>
              </a:rPr>
              <a:t>거래·주간 시세</a:t>
            </a:r>
          </a:p>
        </p:txBody>
      </p:sp>
      <p:sp>
        <p:nvSpPr>
          <p:cNvPr id="7" name="support-table-title">
            <a:extLst xmlns:a="http://schemas.openxmlformats.org/drawingml/2006/main">
              <a:ext uri="{FF2B5EF4-FFF2-40B4-BE49-F238E27FC236}">
                <a16:creationId xmlns:a16="http://schemas.microsoft.com/office/drawing/2014/main" id="{D3D2B7E9-F8BC-4FCE-8FDF-03C34D377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1924050"/>
            <a:ext cx="4552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D8478"/>
                </a:solidFill>
              </a:defRPr>
            </a:pPr>
            <a:r>
              <a:rPr sz="1350" b="1">
                <a:solidFill>
                  <a:srgbClr val="2D8478"/>
                </a:solidFill>
              </a:rPr>
              <a:t>공급·인구 보조지표</a:t>
            </a:r>
          </a:p>
        </p:txBody>
      </p:sp>
      <p:sp>
        <p:nvSpPr>
          <p:cNvPr id="8" name="comparison-support-note">
            <a:extLst xmlns:a="http://schemas.openxmlformats.org/drawingml/2006/main">
              <a:ext uri="{FF2B5EF4-FFF2-40B4-BE49-F238E27FC236}">
                <a16:creationId xmlns:a16="http://schemas.microsoft.com/office/drawing/2014/main" id="{8FBEA279-661B-4411-B768-780A5E4DB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114550"/>
            <a:ext cx="4552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675" b="0">
                <a:solidFill>
                  <a:srgbClr val="64748B"/>
                </a:solidFill>
              </a:defRPr>
            </a:pPr>
            <a:r>
              <a:rPr sz="675" b="0">
                <a:solidFill>
                  <a:srgbClr val="64748B"/>
                </a:solidFill>
              </a:rPr>
              <a:t>※ 법정동 거래는 선택 지역 기준 · 공급·인구 등은 각 항목의 기준 지역과 최신 제공월 2026-07 적용</a:t>
            </a:r>
          </a:p>
        </p:txBody>
      </p:sp>
      <p:graphicFrame>
        <p:nvGraphicFramePr>
          <p:cNvPr id="25" name=""/>
          <p:cNvGraphicFramePr/>
          <p:nvPr/>
        </p:nvGraphicFramePr>
        <p:xfrm>
          <a:off xmlns:a="http://schemas.openxmlformats.org/drawingml/2006/main" x="609600" y="2305050"/>
          <a:ext xmlns:a="http://schemas.openxmlformats.org/drawingml/2006/main" cx="6191250" cy="2857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714500"/>
                <a:gridCol w="1123950"/>
                <a:gridCol w="1123950"/>
                <a:gridCol w="1114425"/>
                <a:gridCol w="1114425"/>
              </a:tblGrid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지역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매매거래</a:t>
                      </a:r>
                    </a:p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전월비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전세거래</a:t>
                      </a:r>
                    </a:p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전월비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주간매매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주간전세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남양주시 다산동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268건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92.4%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206건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97.2%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+0.18%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+0.23%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남양주시 별내동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137건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117.1%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63건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105.0%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+0.18%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+0.23%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남양주시 와부읍 덕소리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83건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153.7%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35건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89.7%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+0.18%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+0.23%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남양주시 평내동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81건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112.5%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62건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95.4%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+0.18%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+0.23%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남양주시 호평동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61건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88.4%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84건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155.6%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+0.18%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+0.23%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" name=""/>
          <p:cNvGraphicFramePr/>
          <p:nvPr/>
        </p:nvGraphicFramePr>
        <p:xfrm>
          <a:off xmlns:a="http://schemas.openxmlformats.org/drawingml/2006/main" x="7029450" y="2305050"/>
          <a:ext xmlns:a="http://schemas.openxmlformats.org/drawingml/2006/main" cx="4552950" cy="2857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85900"/>
                <a:gridCol w="952500"/>
                <a:gridCol w="952500"/>
                <a:gridCol w="1162050"/>
              </a:tblGrid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지역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공급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미분양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인구</a:t>
                      </a:r>
                    </a:p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전년비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남양주시 다산동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20,962호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322호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141,819명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-0.05%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남양주시 별내동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20,962호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322호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83,032명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+0.16%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남양주시 와부읍 덕소리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20,962호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322호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남양주시 평내동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20,962호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322호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37,230명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-0.39%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남양주시 호평동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20,962호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322호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55,259명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-0.60%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1" name="source-band">
            <a:extLst xmlns:a="http://schemas.openxmlformats.org/drawingml/2006/main">
              <a:ext uri="{FF2B5EF4-FFF2-40B4-BE49-F238E27FC236}">
                <a16:creationId xmlns:a16="http://schemas.microsoft.com/office/drawing/2014/main" id="{860A8EBA-5D20-4508-9B4C-CB95346AB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91150"/>
            <a:ext cx="109728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9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ource-basis">
            <a:extLst xmlns:a="http://schemas.openxmlformats.org/drawingml/2006/main">
              <a:ext uri="{FF2B5EF4-FFF2-40B4-BE49-F238E27FC236}">
                <a16:creationId xmlns:a16="http://schemas.microsoft.com/office/drawing/2014/main" id="{AD29EC80-25F6-44EB-A945-E711CE8B6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50545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0E3446"/>
                </a:solidFill>
              </a:defRPr>
            </a:pPr>
            <a:r>
              <a:rPr sz="825" b="1">
                <a:solidFill>
                  <a:srgbClr val="0E3446"/>
                </a:solidFill>
              </a:rPr>
              <a:t>실거래 2026-07 · 주간 2026-08-10 · 청약 2025-08-01 ~ 2026-07-31 · 미분양 2026-06 · 입주 2025.01 ~ 2029.12</a:t>
            </a:r>
          </a:p>
        </p:txBody>
      </p:sp>
      <p:sp>
        <p:nvSpPr>
          <p:cNvPr id="13" name="source-note">
            <a:extLst xmlns:a="http://schemas.openxmlformats.org/drawingml/2006/main">
              <a:ext uri="{FF2B5EF4-FFF2-40B4-BE49-F238E27FC236}">
                <a16:creationId xmlns:a16="http://schemas.microsoft.com/office/drawing/2014/main" id="{891EAA00-44C5-4195-AEE4-AECA55036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772150"/>
            <a:ext cx="1057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675" b="0">
                <a:solidFill>
                  <a:srgbClr val="64748B"/>
                </a:solidFill>
              </a:defRPr>
            </a:pPr>
            <a:r>
              <a:rPr sz="675" b="0">
                <a:solidFill>
                  <a:srgbClr val="64748B"/>
                </a:solidFill>
              </a:rPr>
              <a:t>실거래는 신고 완료분 기준이며 항목별 최소 제공 행정구역이 다를 수 있습니다. 상세 데이터는 지역분석 메뉴에서 확인하세요.</a:t>
            </a:r>
          </a:p>
        </p:txBody>
      </p:sp>
    </p:spTree>
    <p:extLst>
      <p:ext uri="{BB962C8B-B14F-4D97-AF65-F5344CB8AC3E}">
        <p14:creationId xmlns:p14="http://schemas.microsoft.com/office/powerpoint/2010/main" val="203371669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경기 남양주시 지역 부동산 종합 분석</dc:title>
  <dcterms:created xsi:type="dcterms:W3CDTF">2026-08-08T09:46:25.9340000Z</dcterms:created>
  <dcterms:modified xsi:type="dcterms:W3CDTF">2026-08-08T09:46:25.9340000Z</dcterms:modified>
</coreProperties>
</file>